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59" r:id="rId3"/>
    <p:sldId id="260" r:id="rId4"/>
    <p:sldId id="261" r:id="rId5"/>
    <p:sldId id="262" r:id="rId6"/>
    <p:sldId id="263" r:id="rId7"/>
    <p:sldId id="264" r:id="rId8"/>
    <p:sldId id="266" r:id="rId9"/>
    <p:sldId id="267" r:id="rId10"/>
    <p:sldId id="268" r:id="rId11"/>
    <p:sldId id="270" r:id="rId12"/>
    <p:sldId id="269"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903021-DEFA-48CB-9210-F74B759C4BAF}"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C7303-A636-4615-854B-3D1055352887}"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6861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903021-DEFA-48CB-9210-F74B759C4BAF}"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C7303-A636-4615-854B-3D1055352887}" type="slidenum">
              <a:rPr lang="en-US" smtClean="0"/>
              <a:t>‹#›</a:t>
            </a:fld>
            <a:endParaRPr lang="en-US"/>
          </a:p>
        </p:txBody>
      </p:sp>
    </p:spTree>
    <p:extLst>
      <p:ext uri="{BB962C8B-B14F-4D97-AF65-F5344CB8AC3E}">
        <p14:creationId xmlns:p14="http://schemas.microsoft.com/office/powerpoint/2010/main" val="1682926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903021-DEFA-48CB-9210-F74B759C4BAF}"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C7303-A636-4615-854B-3D1055352887}" type="slidenum">
              <a:rPr lang="en-US" smtClean="0"/>
              <a:t>‹#›</a:t>
            </a:fld>
            <a:endParaRPr lang="en-US"/>
          </a:p>
        </p:txBody>
      </p:sp>
    </p:spTree>
    <p:extLst>
      <p:ext uri="{BB962C8B-B14F-4D97-AF65-F5344CB8AC3E}">
        <p14:creationId xmlns:p14="http://schemas.microsoft.com/office/powerpoint/2010/main" val="2429451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903021-DEFA-48CB-9210-F74B759C4BAF}"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C7303-A636-4615-854B-3D1055352887}" type="slidenum">
              <a:rPr lang="en-US" smtClean="0"/>
              <a:t>‹#›</a:t>
            </a:fld>
            <a:endParaRPr lang="en-US"/>
          </a:p>
        </p:txBody>
      </p:sp>
    </p:spTree>
    <p:extLst>
      <p:ext uri="{BB962C8B-B14F-4D97-AF65-F5344CB8AC3E}">
        <p14:creationId xmlns:p14="http://schemas.microsoft.com/office/powerpoint/2010/main" val="1394016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903021-DEFA-48CB-9210-F74B759C4BAF}"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C7303-A636-4615-854B-3D1055352887}"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8321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903021-DEFA-48CB-9210-F74B759C4BAF}" type="datetimeFigureOut">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BC7303-A636-4615-854B-3D1055352887}" type="slidenum">
              <a:rPr lang="en-US" smtClean="0"/>
              <a:t>‹#›</a:t>
            </a:fld>
            <a:endParaRPr lang="en-US"/>
          </a:p>
        </p:txBody>
      </p:sp>
    </p:spTree>
    <p:extLst>
      <p:ext uri="{BB962C8B-B14F-4D97-AF65-F5344CB8AC3E}">
        <p14:creationId xmlns:p14="http://schemas.microsoft.com/office/powerpoint/2010/main" val="161832489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903021-DEFA-48CB-9210-F74B759C4BAF}" type="datetimeFigureOut">
              <a:rPr lang="en-US" smtClean="0"/>
              <a:t>2/20/2019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BC7303-A636-4615-854B-3D1055352887}" type="slidenum">
              <a:rPr lang="en-US" smtClean="0"/>
              <a:t>‹#›</a:t>
            </a:fld>
            <a:endParaRPr lang="en-US"/>
          </a:p>
        </p:txBody>
      </p:sp>
    </p:spTree>
    <p:extLst>
      <p:ext uri="{BB962C8B-B14F-4D97-AF65-F5344CB8AC3E}">
        <p14:creationId xmlns:p14="http://schemas.microsoft.com/office/powerpoint/2010/main" val="51410271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903021-DEFA-48CB-9210-F74B759C4BAF}" type="datetimeFigureOut">
              <a:rPr lang="en-US" smtClean="0"/>
              <a:t>2/20/2019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BC7303-A636-4615-854B-3D1055352887}" type="slidenum">
              <a:rPr lang="en-US" smtClean="0"/>
              <a:t>‹#›</a:t>
            </a:fld>
            <a:endParaRPr lang="en-US"/>
          </a:p>
        </p:txBody>
      </p:sp>
    </p:spTree>
    <p:extLst>
      <p:ext uri="{BB962C8B-B14F-4D97-AF65-F5344CB8AC3E}">
        <p14:creationId xmlns:p14="http://schemas.microsoft.com/office/powerpoint/2010/main" val="2658368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2903021-DEFA-48CB-9210-F74B759C4BAF}" type="datetimeFigureOut">
              <a:rPr lang="en-US" smtClean="0"/>
              <a:t>2/20/2019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EBC7303-A636-4615-854B-3D1055352887}" type="slidenum">
              <a:rPr lang="en-US" smtClean="0"/>
              <a:t>‹#›</a:t>
            </a:fld>
            <a:endParaRPr lang="en-US"/>
          </a:p>
        </p:txBody>
      </p:sp>
    </p:spTree>
    <p:extLst>
      <p:ext uri="{BB962C8B-B14F-4D97-AF65-F5344CB8AC3E}">
        <p14:creationId xmlns:p14="http://schemas.microsoft.com/office/powerpoint/2010/main" val="1866335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42903021-DEFA-48CB-9210-F74B759C4BAF}" type="datetimeFigureOut">
              <a:rPr lang="en-US" smtClean="0"/>
              <a:t>2/20/2019</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EBC7303-A636-4615-854B-3D1055352887}" type="slidenum">
              <a:rPr lang="en-US" smtClean="0"/>
              <a:t>‹#›</a:t>
            </a:fld>
            <a:endParaRPr lang="en-US"/>
          </a:p>
        </p:txBody>
      </p:sp>
    </p:spTree>
    <p:extLst>
      <p:ext uri="{BB962C8B-B14F-4D97-AF65-F5344CB8AC3E}">
        <p14:creationId xmlns:p14="http://schemas.microsoft.com/office/powerpoint/2010/main" val="428593684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903021-DEFA-48CB-9210-F74B759C4BAF}" type="datetimeFigureOut">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BC7303-A636-4615-854B-3D1055352887}" type="slidenum">
              <a:rPr lang="en-US" smtClean="0"/>
              <a:t>‹#›</a:t>
            </a:fld>
            <a:endParaRPr lang="en-US"/>
          </a:p>
        </p:txBody>
      </p:sp>
    </p:spTree>
    <p:extLst>
      <p:ext uri="{BB962C8B-B14F-4D97-AF65-F5344CB8AC3E}">
        <p14:creationId xmlns:p14="http://schemas.microsoft.com/office/powerpoint/2010/main" val="76996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2903021-DEFA-48CB-9210-F74B759C4BAF}" type="datetimeFigureOut">
              <a:rPr lang="en-US" smtClean="0"/>
              <a:t>2/20/2019</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8EBC7303-A636-4615-854B-3D1055352887}"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67592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57200"/>
            <a:ext cx="7772400" cy="1470025"/>
          </a:xfrm>
        </p:spPr>
        <p:txBody>
          <a:bodyPr>
            <a:normAutofit/>
          </a:bodyPr>
          <a:lstStyle/>
          <a:p>
            <a:pPr algn="ctr"/>
            <a:r>
              <a:rPr lang="en-US" sz="6600" b="1" dirty="0">
                <a:solidFill>
                  <a:srgbClr val="C00000"/>
                </a:solidFill>
              </a:rPr>
              <a:t>HTML Coding</a:t>
            </a:r>
          </a:p>
        </p:txBody>
      </p:sp>
      <p:sp>
        <p:nvSpPr>
          <p:cNvPr id="3" name="Subtitle 2"/>
          <p:cNvSpPr>
            <a:spLocks noGrp="1"/>
          </p:cNvSpPr>
          <p:nvPr>
            <p:ph type="subTitle" idx="1"/>
          </p:nvPr>
        </p:nvSpPr>
        <p:spPr>
          <a:xfrm>
            <a:off x="457200" y="1905000"/>
            <a:ext cx="8438092" cy="2133600"/>
          </a:xfrm>
        </p:spPr>
        <p:txBody>
          <a:bodyPr>
            <a:noAutofit/>
          </a:bodyPr>
          <a:lstStyle/>
          <a:p>
            <a:pPr algn="ctr"/>
            <a:r>
              <a:rPr lang="en-US" sz="4000" b="1" dirty="0">
                <a:solidFill>
                  <a:srgbClr val="C00000"/>
                </a:solidFill>
              </a:rPr>
              <a:t>A Way to Build a Webpage/Website, </a:t>
            </a:r>
          </a:p>
          <a:p>
            <a:pPr algn="ctr"/>
            <a:r>
              <a:rPr lang="en-US" sz="4000" b="1" dirty="0">
                <a:solidFill>
                  <a:srgbClr val="C00000"/>
                </a:solidFill>
              </a:rPr>
              <a:t>a Component of Digital Media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0" y="5410200"/>
            <a:ext cx="1503892" cy="800100"/>
          </a:xfrm>
          <a:prstGeom prst="rect">
            <a:avLst/>
          </a:prstGeom>
        </p:spPr>
      </p:pic>
    </p:spTree>
    <p:extLst>
      <p:ext uri="{BB962C8B-B14F-4D97-AF65-F5344CB8AC3E}">
        <p14:creationId xmlns:p14="http://schemas.microsoft.com/office/powerpoint/2010/main" val="4189032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Footer Placeholder 3"/>
          <p:cNvSpPr>
            <a:spLocks noGrp="1"/>
          </p:cNvSpPr>
          <p:nvPr>
            <p:ph type="ftr" sz="quarter" idx="10"/>
          </p:nvPr>
        </p:nvSpPr>
        <p:spPr>
          <a:noFill/>
        </p:spPr>
        <p:txBody>
          <a:bodyPr/>
          <a:lstStyle>
            <a:lvl1pPr eaLnBrk="0" hangingPunct="0">
              <a:defRPr sz="1000" b="1">
                <a:solidFill>
                  <a:schemeClr val="tx1"/>
                </a:solidFill>
                <a:latin typeface="Arial" panose="020B0604020202020204" pitchFamily="34" charset="0"/>
              </a:defRPr>
            </a:lvl1pPr>
            <a:lvl2pPr marL="742950" indent="-285750" eaLnBrk="0" hangingPunct="0">
              <a:defRPr sz="1000" b="1">
                <a:solidFill>
                  <a:schemeClr val="tx1"/>
                </a:solidFill>
                <a:latin typeface="Arial" panose="020B0604020202020204" pitchFamily="34" charset="0"/>
              </a:defRPr>
            </a:lvl2pPr>
            <a:lvl3pPr marL="1143000" indent="-228600" eaLnBrk="0" hangingPunct="0">
              <a:defRPr sz="1000" b="1">
                <a:solidFill>
                  <a:schemeClr val="tx1"/>
                </a:solidFill>
                <a:latin typeface="Arial" panose="020B0604020202020204" pitchFamily="34" charset="0"/>
              </a:defRPr>
            </a:lvl3pPr>
            <a:lvl4pPr marL="1600200" indent="-228600" eaLnBrk="0" hangingPunct="0">
              <a:defRPr sz="1000" b="1">
                <a:solidFill>
                  <a:schemeClr val="tx1"/>
                </a:solidFill>
                <a:latin typeface="Arial" panose="020B0604020202020204" pitchFamily="34" charset="0"/>
              </a:defRPr>
            </a:lvl4pPr>
            <a:lvl5pPr marL="2057400" indent="-228600" eaLnBrk="0" hangingPunct="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endParaRPr lang="en-US" altLang="en-US" sz="1400" dirty="0">
              <a:solidFill>
                <a:schemeClr val="bg1"/>
              </a:solidFill>
            </a:endParaRPr>
          </a:p>
        </p:txBody>
      </p:sp>
      <p:sp>
        <p:nvSpPr>
          <p:cNvPr id="43011" name="Slide Number Placeholder 4"/>
          <p:cNvSpPr>
            <a:spLocks noGrp="1"/>
          </p:cNvSpPr>
          <p:nvPr>
            <p:ph type="sldNum" sz="quarter" idx="11"/>
          </p:nvPr>
        </p:nvSpPr>
        <p:spPr>
          <a:noFill/>
        </p:spPr>
        <p:txBody>
          <a:bodyPr/>
          <a:lstStyle>
            <a:lvl1pPr eaLnBrk="0" hangingPunct="0">
              <a:defRPr sz="1000" b="1">
                <a:solidFill>
                  <a:schemeClr val="tx1"/>
                </a:solidFill>
                <a:latin typeface="Arial" panose="020B0604020202020204" pitchFamily="34" charset="0"/>
              </a:defRPr>
            </a:lvl1pPr>
            <a:lvl2pPr marL="742950" indent="-285750" eaLnBrk="0" hangingPunct="0">
              <a:defRPr sz="1000" b="1">
                <a:solidFill>
                  <a:schemeClr val="tx1"/>
                </a:solidFill>
                <a:latin typeface="Arial" panose="020B0604020202020204" pitchFamily="34" charset="0"/>
              </a:defRPr>
            </a:lvl2pPr>
            <a:lvl3pPr marL="1143000" indent="-228600" eaLnBrk="0" hangingPunct="0">
              <a:defRPr sz="1000" b="1">
                <a:solidFill>
                  <a:schemeClr val="tx1"/>
                </a:solidFill>
                <a:latin typeface="Arial" panose="020B0604020202020204" pitchFamily="34" charset="0"/>
              </a:defRPr>
            </a:lvl3pPr>
            <a:lvl4pPr marL="1600200" indent="-228600" eaLnBrk="0" hangingPunct="0">
              <a:defRPr sz="1000" b="1">
                <a:solidFill>
                  <a:schemeClr val="tx1"/>
                </a:solidFill>
                <a:latin typeface="Arial" panose="020B0604020202020204" pitchFamily="34" charset="0"/>
              </a:defRPr>
            </a:lvl4pPr>
            <a:lvl5pPr marL="2057400" indent="-228600" eaLnBrk="0" hangingPunct="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fld id="{3285206F-D6C4-4077-98D4-DFDCD4564375}" type="slidenum">
              <a:rPr lang="en-US" altLang="en-US" sz="1400">
                <a:solidFill>
                  <a:schemeClr val="tx2"/>
                </a:solidFill>
              </a:rPr>
              <a:pPr eaLnBrk="1" hangingPunct="1"/>
              <a:t>10</a:t>
            </a:fld>
            <a:endParaRPr lang="en-US" altLang="en-US" sz="1400">
              <a:solidFill>
                <a:schemeClr val="tx2"/>
              </a:solidFill>
            </a:endParaRPr>
          </a:p>
        </p:txBody>
      </p:sp>
      <p:sp>
        <p:nvSpPr>
          <p:cNvPr id="43012" name="Rectangle 2"/>
          <p:cNvSpPr>
            <a:spLocks noGrp="1" noChangeArrowheads="1"/>
          </p:cNvSpPr>
          <p:nvPr>
            <p:ph type="title"/>
          </p:nvPr>
        </p:nvSpPr>
        <p:spPr>
          <a:xfrm>
            <a:off x="822960" y="914400"/>
            <a:ext cx="7543800" cy="822961"/>
          </a:xfrm>
        </p:spPr>
        <p:txBody>
          <a:bodyPr/>
          <a:lstStyle/>
          <a:p>
            <a:pPr algn="ctr" eaLnBrk="1" hangingPunct="1"/>
            <a:r>
              <a:rPr lang="en-US" altLang="en-US" b="1" dirty="0">
                <a:solidFill>
                  <a:srgbClr val="C00000"/>
                </a:solidFill>
              </a:rPr>
              <a:t>Tools for Creating Web Pages</a:t>
            </a:r>
          </a:p>
        </p:txBody>
      </p:sp>
      <p:sp>
        <p:nvSpPr>
          <p:cNvPr id="99331" name="Rectangle 3"/>
          <p:cNvSpPr>
            <a:spLocks noGrp="1" noChangeArrowheads="1"/>
          </p:cNvSpPr>
          <p:nvPr>
            <p:ph type="body" idx="1"/>
          </p:nvPr>
        </p:nvSpPr>
        <p:spPr/>
        <p:txBody>
          <a:bodyPr/>
          <a:lstStyle/>
          <a:p>
            <a:pPr eaLnBrk="1" hangingPunct="1"/>
            <a:r>
              <a:rPr lang="en-US" altLang="en-US" sz="2800" dirty="0">
                <a:solidFill>
                  <a:srgbClr val="C00000"/>
                </a:solidFill>
              </a:rPr>
              <a:t>Hypertext Markup Language (HTML)</a:t>
            </a:r>
          </a:p>
          <a:p>
            <a:pPr lvl="2"/>
            <a:r>
              <a:rPr lang="en-US" altLang="en-US" sz="2800" dirty="0">
                <a:solidFill>
                  <a:srgbClr val="C00000"/>
                </a:solidFill>
              </a:rPr>
              <a:t>Uses tags – beginning and end tags.</a:t>
            </a:r>
          </a:p>
          <a:p>
            <a:pPr lvl="2"/>
            <a:r>
              <a:rPr lang="en-US" altLang="en-US" sz="2800" dirty="0">
                <a:solidFill>
                  <a:srgbClr val="C00000"/>
                </a:solidFill>
              </a:rPr>
              <a:t>Tags instruct the computer where and how to display text and images on web pages.</a:t>
            </a:r>
          </a:p>
          <a:p>
            <a:pPr lvl="2"/>
            <a:r>
              <a:rPr lang="en-US" altLang="en-US" sz="2800" dirty="0">
                <a:solidFill>
                  <a:srgbClr val="C00000"/>
                </a:solidFill>
              </a:rPr>
              <a:t>Must use a text editor such as Notepad++</a:t>
            </a:r>
          </a:p>
          <a:p>
            <a:pPr lvl="2"/>
            <a:r>
              <a:rPr lang="en-US" altLang="en-US" sz="2800" dirty="0">
                <a:solidFill>
                  <a:srgbClr val="C00000"/>
                </a:solidFill>
              </a:rPr>
              <a:t>Can use reference materials such W3Schools, to assist in creating and editing code.</a:t>
            </a:r>
          </a:p>
          <a:p>
            <a:pPr lvl="2"/>
            <a:endParaRPr lang="en-US" altLang="en-US" sz="2800" dirty="0">
              <a:solidFill>
                <a:srgbClr val="C00000"/>
              </a:solidFill>
            </a:endParaRPr>
          </a:p>
        </p:txBody>
      </p:sp>
    </p:spTree>
    <p:extLst>
      <p:ext uri="{BB962C8B-B14F-4D97-AF65-F5344CB8AC3E}">
        <p14:creationId xmlns:p14="http://schemas.microsoft.com/office/powerpoint/2010/main" val="2848712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3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93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993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993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993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203325"/>
            <a:ext cx="6019800" cy="4832092"/>
          </a:xfrm>
          <a:prstGeom prst="rect">
            <a:avLst/>
          </a:prstGeom>
        </p:spPr>
        <p:txBody>
          <a:bodyPr wrap="square">
            <a:spAutoFit/>
          </a:bodyPr>
          <a:lstStyle/>
          <a:p>
            <a:r>
              <a:rPr lang="en-US" sz="2800" dirty="0">
                <a:solidFill>
                  <a:srgbClr val="C00000"/>
                </a:solidFill>
              </a:rPr>
              <a:t>&lt;!DOCTYPE html&gt;</a:t>
            </a:r>
          </a:p>
          <a:p>
            <a:endParaRPr lang="en-US" sz="2800" dirty="0">
              <a:solidFill>
                <a:srgbClr val="C00000"/>
              </a:solidFill>
            </a:endParaRPr>
          </a:p>
          <a:p>
            <a:r>
              <a:rPr lang="en-US" sz="2800" dirty="0">
                <a:solidFill>
                  <a:srgbClr val="C00000"/>
                </a:solidFill>
              </a:rPr>
              <a:t>&lt;html&gt;</a:t>
            </a:r>
          </a:p>
          <a:p>
            <a:r>
              <a:rPr lang="en-US" sz="2800" dirty="0">
                <a:solidFill>
                  <a:srgbClr val="C00000"/>
                </a:solidFill>
              </a:rPr>
              <a:t>&lt;body&gt;</a:t>
            </a:r>
          </a:p>
          <a:p>
            <a:endParaRPr lang="en-US" sz="2800" dirty="0">
              <a:solidFill>
                <a:srgbClr val="C00000"/>
              </a:solidFill>
            </a:endParaRPr>
          </a:p>
          <a:p>
            <a:r>
              <a:rPr lang="en-US" sz="2800" dirty="0">
                <a:solidFill>
                  <a:srgbClr val="C00000"/>
                </a:solidFill>
              </a:rPr>
              <a:t>&lt;p&gt;&lt;/p&gt;</a:t>
            </a:r>
          </a:p>
          <a:p>
            <a:r>
              <a:rPr lang="en-US" sz="2800" dirty="0">
                <a:solidFill>
                  <a:srgbClr val="C00000"/>
                </a:solidFill>
              </a:rPr>
              <a:t>&lt;p&gt;&lt;/p&gt;</a:t>
            </a:r>
          </a:p>
          <a:p>
            <a:r>
              <a:rPr lang="en-US" sz="2800" dirty="0">
                <a:solidFill>
                  <a:srgbClr val="C00000"/>
                </a:solidFill>
              </a:rPr>
              <a:t>&lt;p&gt;&lt;/p&gt;</a:t>
            </a:r>
          </a:p>
          <a:p>
            <a:endParaRPr lang="en-US" sz="2800" dirty="0">
              <a:solidFill>
                <a:srgbClr val="C00000"/>
              </a:solidFill>
            </a:endParaRPr>
          </a:p>
          <a:p>
            <a:r>
              <a:rPr lang="en-US" sz="2800" dirty="0">
                <a:solidFill>
                  <a:srgbClr val="C00000"/>
                </a:solidFill>
              </a:rPr>
              <a:t>&lt;/body&gt;</a:t>
            </a:r>
          </a:p>
          <a:p>
            <a:r>
              <a:rPr lang="en-US" sz="2800" dirty="0">
                <a:solidFill>
                  <a:srgbClr val="C00000"/>
                </a:solidFill>
              </a:rPr>
              <a:t>&lt;/html&gt;</a:t>
            </a:r>
            <a:endParaRPr lang="en-US" sz="2400" dirty="0">
              <a:solidFill>
                <a:srgbClr val="C00000"/>
              </a:solidFill>
            </a:endParaRPr>
          </a:p>
        </p:txBody>
      </p:sp>
      <p:sp>
        <p:nvSpPr>
          <p:cNvPr id="3" name="Title 2"/>
          <p:cNvSpPr>
            <a:spLocks noGrp="1"/>
          </p:cNvSpPr>
          <p:nvPr>
            <p:ph type="title" idx="4294967295"/>
          </p:nvPr>
        </p:nvSpPr>
        <p:spPr>
          <a:xfrm>
            <a:off x="800100" y="304800"/>
            <a:ext cx="7543800" cy="898525"/>
          </a:xfrm>
        </p:spPr>
        <p:txBody>
          <a:bodyPr/>
          <a:lstStyle/>
          <a:p>
            <a:pPr algn="ctr"/>
            <a:r>
              <a:rPr lang="en-US" b="1" dirty="0">
                <a:solidFill>
                  <a:srgbClr val="C00000"/>
                </a:solidFill>
              </a:rPr>
              <a:t>Basic HTML Structure</a:t>
            </a:r>
          </a:p>
        </p:txBody>
      </p:sp>
    </p:spTree>
    <p:extLst>
      <p:ext uri="{BB962C8B-B14F-4D97-AF65-F5344CB8AC3E}">
        <p14:creationId xmlns:p14="http://schemas.microsoft.com/office/powerpoint/2010/main" val="2553112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Footer Placeholder 3"/>
          <p:cNvSpPr>
            <a:spLocks noGrp="1"/>
          </p:cNvSpPr>
          <p:nvPr>
            <p:ph type="ftr" sz="quarter" idx="11"/>
          </p:nvPr>
        </p:nvSpPr>
        <p:spPr>
          <a:noFill/>
        </p:spPr>
        <p:txBody>
          <a:bodyPr/>
          <a:lstStyle>
            <a:lvl1pPr eaLnBrk="0" hangingPunct="0">
              <a:defRPr sz="1000" b="1">
                <a:solidFill>
                  <a:schemeClr val="tx1"/>
                </a:solidFill>
                <a:latin typeface="Arial" panose="020B0604020202020204" pitchFamily="34" charset="0"/>
              </a:defRPr>
            </a:lvl1pPr>
            <a:lvl2pPr marL="742950" indent="-285750" eaLnBrk="0" hangingPunct="0">
              <a:defRPr sz="1000" b="1">
                <a:solidFill>
                  <a:schemeClr val="tx1"/>
                </a:solidFill>
                <a:latin typeface="Arial" panose="020B0604020202020204" pitchFamily="34" charset="0"/>
              </a:defRPr>
            </a:lvl2pPr>
            <a:lvl3pPr marL="1143000" indent="-228600" eaLnBrk="0" hangingPunct="0">
              <a:defRPr sz="1000" b="1">
                <a:solidFill>
                  <a:schemeClr val="tx1"/>
                </a:solidFill>
                <a:latin typeface="Arial" panose="020B0604020202020204" pitchFamily="34" charset="0"/>
              </a:defRPr>
            </a:lvl3pPr>
            <a:lvl4pPr marL="1600200" indent="-228600" eaLnBrk="0" hangingPunct="0">
              <a:defRPr sz="1000" b="1">
                <a:solidFill>
                  <a:schemeClr val="tx1"/>
                </a:solidFill>
                <a:latin typeface="Arial" panose="020B0604020202020204" pitchFamily="34" charset="0"/>
              </a:defRPr>
            </a:lvl4pPr>
            <a:lvl5pPr marL="2057400" indent="-228600" eaLnBrk="0" hangingPunct="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endParaRPr lang="en-US" altLang="en-US" sz="1400" dirty="0">
              <a:solidFill>
                <a:schemeClr val="bg1"/>
              </a:solidFill>
            </a:endParaRPr>
          </a:p>
        </p:txBody>
      </p:sp>
      <p:sp>
        <p:nvSpPr>
          <p:cNvPr id="48131" name="Slide Number Placeholder 4"/>
          <p:cNvSpPr>
            <a:spLocks noGrp="1"/>
          </p:cNvSpPr>
          <p:nvPr>
            <p:ph type="sldNum" sz="quarter" idx="12"/>
          </p:nvPr>
        </p:nvSpPr>
        <p:spPr>
          <a:noFill/>
        </p:spPr>
        <p:txBody>
          <a:bodyPr/>
          <a:lstStyle>
            <a:lvl1pPr eaLnBrk="0" hangingPunct="0">
              <a:defRPr sz="1000" b="1">
                <a:solidFill>
                  <a:schemeClr val="tx1"/>
                </a:solidFill>
                <a:latin typeface="Arial" panose="020B0604020202020204" pitchFamily="34" charset="0"/>
              </a:defRPr>
            </a:lvl1pPr>
            <a:lvl2pPr marL="742950" indent="-285750" eaLnBrk="0" hangingPunct="0">
              <a:defRPr sz="1000" b="1">
                <a:solidFill>
                  <a:schemeClr val="tx1"/>
                </a:solidFill>
                <a:latin typeface="Arial" panose="020B0604020202020204" pitchFamily="34" charset="0"/>
              </a:defRPr>
            </a:lvl2pPr>
            <a:lvl3pPr marL="1143000" indent="-228600" eaLnBrk="0" hangingPunct="0">
              <a:defRPr sz="1000" b="1">
                <a:solidFill>
                  <a:schemeClr val="tx1"/>
                </a:solidFill>
                <a:latin typeface="Arial" panose="020B0604020202020204" pitchFamily="34" charset="0"/>
              </a:defRPr>
            </a:lvl3pPr>
            <a:lvl4pPr marL="1600200" indent="-228600" eaLnBrk="0" hangingPunct="0">
              <a:defRPr sz="1000" b="1">
                <a:solidFill>
                  <a:schemeClr val="tx1"/>
                </a:solidFill>
                <a:latin typeface="Arial" panose="020B0604020202020204" pitchFamily="34" charset="0"/>
              </a:defRPr>
            </a:lvl4pPr>
            <a:lvl5pPr marL="2057400" indent="-228600" eaLnBrk="0" hangingPunct="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fld id="{6D7D169D-0806-4894-BEF1-6A487445DFB6}" type="slidenum">
              <a:rPr lang="en-US" altLang="en-US" sz="1400">
                <a:solidFill>
                  <a:schemeClr val="tx2"/>
                </a:solidFill>
              </a:rPr>
              <a:pPr eaLnBrk="1" hangingPunct="1"/>
              <a:t>12</a:t>
            </a:fld>
            <a:endParaRPr lang="en-US" altLang="en-US" sz="1400">
              <a:solidFill>
                <a:schemeClr val="tx2"/>
              </a:solidFill>
            </a:endParaRPr>
          </a:p>
        </p:txBody>
      </p:sp>
      <p:sp>
        <p:nvSpPr>
          <p:cNvPr id="48132" name="Rectangle 2"/>
          <p:cNvSpPr>
            <a:spLocks noGrp="1" noChangeArrowheads="1"/>
          </p:cNvSpPr>
          <p:nvPr>
            <p:ph type="title" idx="4294967295"/>
          </p:nvPr>
        </p:nvSpPr>
        <p:spPr>
          <a:xfrm>
            <a:off x="800100" y="312614"/>
            <a:ext cx="7543800" cy="825500"/>
          </a:xfrm>
        </p:spPr>
        <p:txBody>
          <a:bodyPr/>
          <a:lstStyle/>
          <a:p>
            <a:pPr algn="ctr" eaLnBrk="1" hangingPunct="1"/>
            <a:r>
              <a:rPr lang="en-US" altLang="en-US" b="1" dirty="0">
                <a:solidFill>
                  <a:srgbClr val="C00000"/>
                </a:solidFill>
              </a:rPr>
              <a:t>WYSIWYG</a:t>
            </a:r>
          </a:p>
        </p:txBody>
      </p:sp>
      <p:sp>
        <p:nvSpPr>
          <p:cNvPr id="111619" name="Rectangle 3"/>
          <p:cNvSpPr>
            <a:spLocks noGrp="1" noChangeArrowheads="1"/>
          </p:cNvSpPr>
          <p:nvPr>
            <p:ph type="body" idx="4294967295"/>
          </p:nvPr>
        </p:nvSpPr>
        <p:spPr>
          <a:xfrm>
            <a:off x="865563" y="1189039"/>
            <a:ext cx="7543800" cy="4022725"/>
          </a:xfrm>
        </p:spPr>
        <p:txBody>
          <a:bodyPr>
            <a:normAutofit lnSpcReduction="10000"/>
          </a:bodyPr>
          <a:lstStyle/>
          <a:p>
            <a:pPr eaLnBrk="1" hangingPunct="1"/>
            <a:r>
              <a:rPr lang="en-US" altLang="en-US" sz="2800" dirty="0">
                <a:solidFill>
                  <a:srgbClr val="C00000"/>
                </a:solidFill>
              </a:rPr>
              <a:t>Packages that automatically generate HTML code</a:t>
            </a:r>
          </a:p>
          <a:p>
            <a:pPr eaLnBrk="1" hangingPunct="1"/>
            <a:r>
              <a:rPr lang="en-US" altLang="en-US" sz="2800" dirty="0">
                <a:solidFill>
                  <a:srgbClr val="C00000"/>
                </a:solidFill>
              </a:rPr>
              <a:t>There are packages available for every level of expertise</a:t>
            </a:r>
          </a:p>
          <a:p>
            <a:pPr lvl="1" eaLnBrk="1" hangingPunct="1"/>
            <a:r>
              <a:rPr lang="en-US" altLang="en-US" sz="2400" dirty="0">
                <a:solidFill>
                  <a:srgbClr val="C00000"/>
                </a:solidFill>
              </a:rPr>
              <a:t>Microsoft FrontPage</a:t>
            </a:r>
          </a:p>
          <a:p>
            <a:pPr lvl="1" eaLnBrk="1" hangingPunct="1"/>
            <a:r>
              <a:rPr lang="en-US" altLang="en-US" sz="2400" dirty="0">
                <a:solidFill>
                  <a:srgbClr val="C00000"/>
                </a:solidFill>
              </a:rPr>
              <a:t>Macromedia Dreamweaver</a:t>
            </a:r>
          </a:p>
          <a:p>
            <a:pPr lvl="1" eaLnBrk="1" hangingPunct="1"/>
            <a:r>
              <a:rPr lang="en-US" altLang="en-US" sz="2400" dirty="0">
                <a:solidFill>
                  <a:srgbClr val="C00000"/>
                </a:solidFill>
              </a:rPr>
              <a:t>Adobe Go Live</a:t>
            </a:r>
          </a:p>
          <a:p>
            <a:pPr lvl="1" eaLnBrk="1" hangingPunct="1"/>
            <a:r>
              <a:rPr lang="en-US" altLang="en-US" sz="2400" dirty="0">
                <a:solidFill>
                  <a:srgbClr val="C00000"/>
                </a:solidFill>
              </a:rPr>
              <a:t>Weebly</a:t>
            </a:r>
          </a:p>
          <a:p>
            <a:pPr lvl="1" eaLnBrk="1" hangingPunct="1"/>
            <a:r>
              <a:rPr lang="en-US" altLang="en-US" sz="2400" dirty="0">
                <a:solidFill>
                  <a:srgbClr val="C00000"/>
                </a:solidFill>
              </a:rPr>
              <a:t>Wix</a:t>
            </a:r>
          </a:p>
          <a:p>
            <a:pPr lvl="1" eaLnBrk="1" hangingPunct="1"/>
            <a:r>
              <a:rPr lang="en-US" altLang="en-US" sz="2400" dirty="0">
                <a:solidFill>
                  <a:srgbClr val="C00000"/>
                </a:solidFill>
              </a:rPr>
              <a:t>Go Daddy</a:t>
            </a:r>
          </a:p>
          <a:p>
            <a:pPr lvl="1" eaLnBrk="1" hangingPunct="1"/>
            <a:r>
              <a:rPr lang="en-US" altLang="en-US" sz="2400" dirty="0">
                <a:solidFill>
                  <a:srgbClr val="C00000"/>
                </a:solidFill>
              </a:rPr>
              <a:t>Komposer</a:t>
            </a:r>
          </a:p>
        </p:txBody>
      </p:sp>
      <p:pic>
        <p:nvPicPr>
          <p:cNvPr id="48134" name="Picture 4" descr="Fig01-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657600"/>
            <a:ext cx="45720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6406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randombar(horizontal)">
                                      <p:cBhvr>
                                        <p:cTn id="7" dur="500"/>
                                        <p:tgtEl>
                                          <p:spTgt spid="1116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randombar(horizontal)">
                                      <p:cBhvr>
                                        <p:cTn id="12" dur="500"/>
                                        <p:tgtEl>
                                          <p:spTgt spid="111619">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11619">
                                            <p:txEl>
                                              <p:pRg st="2" end="2"/>
                                            </p:txEl>
                                          </p:spTgt>
                                        </p:tgtEl>
                                        <p:attrNameLst>
                                          <p:attrName>style.visibility</p:attrName>
                                        </p:attrNameLst>
                                      </p:cBhvr>
                                      <p:to>
                                        <p:strVal val="visible"/>
                                      </p:to>
                                    </p:set>
                                    <p:animEffect transition="in" filter="randombar(horizontal)">
                                      <p:cBhvr>
                                        <p:cTn id="15" dur="500"/>
                                        <p:tgtEl>
                                          <p:spTgt spid="111619">
                                            <p:txEl>
                                              <p:pRg st="2" end="2"/>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11619">
                                            <p:txEl>
                                              <p:pRg st="3" end="3"/>
                                            </p:txEl>
                                          </p:spTgt>
                                        </p:tgtEl>
                                        <p:attrNameLst>
                                          <p:attrName>style.visibility</p:attrName>
                                        </p:attrNameLst>
                                      </p:cBhvr>
                                      <p:to>
                                        <p:strVal val="visible"/>
                                      </p:to>
                                    </p:set>
                                    <p:animEffect transition="in" filter="randombar(horizontal)">
                                      <p:cBhvr>
                                        <p:cTn id="18" dur="500"/>
                                        <p:tgtEl>
                                          <p:spTgt spid="111619">
                                            <p:txEl>
                                              <p:pRg st="3" end="3"/>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11619">
                                            <p:txEl>
                                              <p:pRg st="4" end="4"/>
                                            </p:txEl>
                                          </p:spTgt>
                                        </p:tgtEl>
                                        <p:attrNameLst>
                                          <p:attrName>style.visibility</p:attrName>
                                        </p:attrNameLst>
                                      </p:cBhvr>
                                      <p:to>
                                        <p:strVal val="visible"/>
                                      </p:to>
                                    </p:set>
                                    <p:animEffect transition="in" filter="randombar(horizontal)">
                                      <p:cBhvr>
                                        <p:cTn id="21" dur="500"/>
                                        <p:tgtEl>
                                          <p:spTgt spid="111619">
                                            <p:txEl>
                                              <p:pRg st="4" end="4"/>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11619">
                                            <p:txEl>
                                              <p:pRg st="5" end="5"/>
                                            </p:txEl>
                                          </p:spTgt>
                                        </p:tgtEl>
                                        <p:attrNameLst>
                                          <p:attrName>style.visibility</p:attrName>
                                        </p:attrNameLst>
                                      </p:cBhvr>
                                      <p:to>
                                        <p:strVal val="visible"/>
                                      </p:to>
                                    </p:set>
                                    <p:animEffect transition="in" filter="randombar(horizontal)">
                                      <p:cBhvr>
                                        <p:cTn id="24" dur="500"/>
                                        <p:tgtEl>
                                          <p:spTgt spid="111619">
                                            <p:txEl>
                                              <p:pRg st="5" end="5"/>
                                            </p:txEl>
                                          </p:spTgt>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11619">
                                            <p:txEl>
                                              <p:pRg st="6" end="6"/>
                                            </p:txEl>
                                          </p:spTgt>
                                        </p:tgtEl>
                                        <p:attrNameLst>
                                          <p:attrName>style.visibility</p:attrName>
                                        </p:attrNameLst>
                                      </p:cBhvr>
                                      <p:to>
                                        <p:strVal val="visible"/>
                                      </p:to>
                                    </p:set>
                                    <p:animEffect transition="in" filter="randombar(horizontal)">
                                      <p:cBhvr>
                                        <p:cTn id="27" dur="500"/>
                                        <p:tgtEl>
                                          <p:spTgt spid="111619">
                                            <p:txEl>
                                              <p:pRg st="6" end="6"/>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11619">
                                            <p:txEl>
                                              <p:pRg st="7" end="7"/>
                                            </p:txEl>
                                          </p:spTgt>
                                        </p:tgtEl>
                                        <p:attrNameLst>
                                          <p:attrName>style.visibility</p:attrName>
                                        </p:attrNameLst>
                                      </p:cBhvr>
                                      <p:to>
                                        <p:strVal val="visible"/>
                                      </p:to>
                                    </p:set>
                                    <p:animEffect transition="in" filter="randombar(horizontal)">
                                      <p:cBhvr>
                                        <p:cTn id="30" dur="500"/>
                                        <p:tgtEl>
                                          <p:spTgt spid="111619">
                                            <p:txEl>
                                              <p:pRg st="7" end="7"/>
                                            </p:tx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11619">
                                            <p:txEl>
                                              <p:pRg st="8" end="8"/>
                                            </p:txEl>
                                          </p:spTgt>
                                        </p:tgtEl>
                                        <p:attrNameLst>
                                          <p:attrName>style.visibility</p:attrName>
                                        </p:attrNameLst>
                                      </p:cBhvr>
                                      <p:to>
                                        <p:strVal val="visible"/>
                                      </p:to>
                                    </p:set>
                                    <p:animEffect transition="in" filter="randombar(horizontal)">
                                      <p:cBhvr>
                                        <p:cTn id="33" dur="500"/>
                                        <p:tgtEl>
                                          <p:spTgt spid="1116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0100" y="381000"/>
            <a:ext cx="7543800" cy="1051561"/>
          </a:xfrm>
        </p:spPr>
        <p:txBody>
          <a:bodyPr>
            <a:normAutofit/>
          </a:bodyPr>
          <a:lstStyle/>
          <a:p>
            <a:pPr algn="ctr"/>
            <a:r>
              <a:rPr lang="en-US" sz="6000" b="1" dirty="0">
                <a:solidFill>
                  <a:srgbClr val="C00000"/>
                </a:solidFill>
                <a:latin typeface="Comic Sans MS" panose="030F0702030302020204" pitchFamily="66" charset="0"/>
              </a:rPr>
              <a:t>The Internet</a:t>
            </a:r>
          </a:p>
        </p:txBody>
      </p:sp>
      <p:pic>
        <p:nvPicPr>
          <p:cNvPr id="6" name="Content Placeholder 5"/>
          <p:cNvPicPr>
            <a:picLocks noGrp="1" noChangeAspect="1"/>
          </p:cNvPicPr>
          <p:nvPr>
            <p:ph idx="4294967295"/>
          </p:nvPr>
        </p:nvPicPr>
        <p:blipFill rotWithShape="1">
          <a:blip r:embed="rId2"/>
          <a:stretch/>
        </p:blipFill>
        <p:spPr>
          <a:xfrm>
            <a:off x="1219200" y="1846263"/>
            <a:ext cx="7924800" cy="4291012"/>
          </a:xfrm>
          <a:prstGeom prst="rect">
            <a:avLst/>
          </a:prstGeom>
        </p:spPr>
      </p:pic>
    </p:spTree>
    <p:extLst>
      <p:ext uri="{BB962C8B-B14F-4D97-AF65-F5344CB8AC3E}">
        <p14:creationId xmlns:p14="http://schemas.microsoft.com/office/powerpoint/2010/main" val="712507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00100" y="304800"/>
            <a:ext cx="7543800" cy="822325"/>
          </a:xfrm>
        </p:spPr>
        <p:txBody>
          <a:bodyPr/>
          <a:lstStyle/>
          <a:p>
            <a:pPr algn="ctr"/>
            <a:r>
              <a:rPr lang="en-US" altLang="en-US" sz="4000" spc="0" dirty="0">
                <a:solidFill>
                  <a:srgbClr val="C00000"/>
                </a:solidFill>
                <a:latin typeface="Arial"/>
              </a:rPr>
              <a:t>A Brief History of the Internet:</a:t>
            </a:r>
            <a:endParaRPr lang="en-US" dirty="0">
              <a:solidFill>
                <a:srgbClr val="C00000"/>
              </a:solidFill>
            </a:endParaRPr>
          </a:p>
        </p:txBody>
      </p:sp>
      <p:sp>
        <p:nvSpPr>
          <p:cNvPr id="3" name="Content Placeholder 2"/>
          <p:cNvSpPr>
            <a:spLocks noGrp="1"/>
          </p:cNvSpPr>
          <p:nvPr>
            <p:ph idx="4294967295"/>
          </p:nvPr>
        </p:nvSpPr>
        <p:spPr>
          <a:xfrm>
            <a:off x="800100" y="1165225"/>
            <a:ext cx="7543800" cy="4876800"/>
          </a:xfrm>
        </p:spPr>
        <p:txBody>
          <a:bodyPr>
            <a:normAutofit fontScale="62500" lnSpcReduction="20000"/>
          </a:bodyPr>
          <a:lstStyle/>
          <a:p>
            <a:pPr marL="342900" lvl="0" indent="-342900" fontAlgn="base">
              <a:lnSpc>
                <a:spcPct val="120000"/>
              </a:lnSpc>
              <a:spcBef>
                <a:spcPts val="0"/>
              </a:spcBef>
              <a:spcAft>
                <a:spcPct val="0"/>
              </a:spcAft>
              <a:buClrTx/>
              <a:buSzTx/>
              <a:buNone/>
            </a:pPr>
            <a:r>
              <a:rPr lang="en-US" altLang="en-US" sz="3400" dirty="0">
                <a:solidFill>
                  <a:srgbClr val="000000"/>
                </a:solidFill>
                <a:latin typeface="Arial"/>
              </a:rPr>
              <a:t>    </a:t>
            </a:r>
            <a:r>
              <a:rPr lang="en-US" altLang="en-US" sz="3400" dirty="0">
                <a:solidFill>
                  <a:srgbClr val="C00000"/>
                </a:solidFill>
                <a:latin typeface="Arial"/>
              </a:rPr>
              <a:t>Computers were an integral part of World War II. Their adoption as military technology created the first steps into computer networking, creating the first vestiges of the Internet in the late 1960s. </a:t>
            </a:r>
          </a:p>
          <a:p>
            <a:pPr marL="342900" lvl="0" indent="-342900" fontAlgn="base">
              <a:lnSpc>
                <a:spcPct val="120000"/>
              </a:lnSpc>
              <a:spcBef>
                <a:spcPts val="0"/>
              </a:spcBef>
              <a:spcAft>
                <a:spcPct val="0"/>
              </a:spcAft>
              <a:buClrTx/>
              <a:buSzTx/>
              <a:buNone/>
            </a:pPr>
            <a:r>
              <a:rPr lang="en-US" altLang="en-US" sz="3400" dirty="0">
                <a:solidFill>
                  <a:srgbClr val="C00000"/>
                </a:solidFill>
                <a:latin typeface="Arial"/>
              </a:rPr>
              <a:t>	</a:t>
            </a:r>
          </a:p>
          <a:p>
            <a:pPr marL="342900" lvl="0" indent="-342900" fontAlgn="base">
              <a:lnSpc>
                <a:spcPct val="120000"/>
              </a:lnSpc>
              <a:spcBef>
                <a:spcPts val="0"/>
              </a:spcBef>
              <a:spcAft>
                <a:spcPct val="0"/>
              </a:spcAft>
              <a:buClrTx/>
              <a:buSzTx/>
              <a:buNone/>
            </a:pPr>
            <a:r>
              <a:rPr lang="en-US" altLang="en-US" sz="3400" dirty="0">
                <a:solidFill>
                  <a:srgbClr val="C00000"/>
                </a:solidFill>
                <a:latin typeface="Arial"/>
              </a:rPr>
              <a:t>	Technology development and the dependence on computers in both academic and business institutions in the 1980s increased public awareness and access to computers generally, and the networks grew slowly until…</a:t>
            </a:r>
          </a:p>
          <a:p>
            <a:pPr marL="342900" lvl="0" indent="-342900" fontAlgn="base">
              <a:lnSpc>
                <a:spcPct val="120000"/>
              </a:lnSpc>
              <a:spcBef>
                <a:spcPts val="0"/>
              </a:spcBef>
              <a:spcAft>
                <a:spcPct val="0"/>
              </a:spcAft>
              <a:buClrTx/>
              <a:buSzTx/>
              <a:buNone/>
            </a:pPr>
            <a:r>
              <a:rPr lang="en-US" altLang="en-US" sz="3400" dirty="0">
                <a:solidFill>
                  <a:srgbClr val="C00000"/>
                </a:solidFill>
                <a:latin typeface="Arial"/>
              </a:rPr>
              <a:t>	</a:t>
            </a:r>
          </a:p>
          <a:p>
            <a:pPr marL="342900" lvl="0" indent="-342900" fontAlgn="base">
              <a:lnSpc>
                <a:spcPct val="120000"/>
              </a:lnSpc>
              <a:spcBef>
                <a:spcPts val="0"/>
              </a:spcBef>
              <a:spcAft>
                <a:spcPct val="0"/>
              </a:spcAft>
              <a:buClrTx/>
              <a:buSzTx/>
              <a:buNone/>
            </a:pPr>
            <a:r>
              <a:rPr lang="en-US" altLang="en-US" sz="3400" dirty="0">
                <a:solidFill>
                  <a:srgbClr val="C00000"/>
                </a:solidFill>
                <a:latin typeface="Arial"/>
              </a:rPr>
              <a:t>	1991, when Tim Berners-Lee introduced HTML, the World Wide Web (WWW), and Mosaic (which became Netscape Navigator). The rest is history.</a:t>
            </a:r>
          </a:p>
          <a:p>
            <a:endParaRPr lang="en-US" dirty="0"/>
          </a:p>
        </p:txBody>
      </p:sp>
    </p:spTree>
    <p:extLst>
      <p:ext uri="{BB962C8B-B14F-4D97-AF65-F5344CB8AC3E}">
        <p14:creationId xmlns:p14="http://schemas.microsoft.com/office/powerpoint/2010/main" val="1947926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00100" y="304800"/>
            <a:ext cx="7543800" cy="822325"/>
          </a:xfrm>
        </p:spPr>
        <p:txBody>
          <a:bodyPr/>
          <a:lstStyle/>
          <a:p>
            <a:pPr algn="ctr"/>
            <a:r>
              <a:rPr lang="en-US" altLang="en-US" sz="4000" spc="0" dirty="0">
                <a:solidFill>
                  <a:srgbClr val="C00000"/>
                </a:solidFill>
                <a:latin typeface="Arial"/>
              </a:rPr>
              <a:t>A Brief History of the Internet:</a:t>
            </a:r>
            <a:endParaRPr lang="en-US" dirty="0"/>
          </a:p>
        </p:txBody>
      </p:sp>
      <p:sp>
        <p:nvSpPr>
          <p:cNvPr id="3" name="Content Placeholder 2"/>
          <p:cNvSpPr>
            <a:spLocks noGrp="1"/>
          </p:cNvSpPr>
          <p:nvPr>
            <p:ph idx="4294967295"/>
          </p:nvPr>
        </p:nvSpPr>
        <p:spPr>
          <a:xfrm>
            <a:off x="800100" y="1295400"/>
            <a:ext cx="7543800" cy="4022725"/>
          </a:xfrm>
        </p:spPr>
        <p:txBody>
          <a:bodyPr>
            <a:normAutofit/>
          </a:bodyPr>
          <a:lstStyle/>
          <a:p>
            <a:pPr>
              <a:lnSpc>
                <a:spcPct val="100000"/>
              </a:lnSpc>
              <a:spcBef>
                <a:spcPts val="0"/>
              </a:spcBef>
              <a:spcAft>
                <a:spcPts val="0"/>
              </a:spcAft>
            </a:pPr>
            <a:r>
              <a:rPr lang="en-US" altLang="en-US" sz="2800" dirty="0">
                <a:solidFill>
                  <a:srgbClr val="C00000"/>
                </a:solidFill>
              </a:rPr>
              <a:t>1958: </a:t>
            </a:r>
            <a:r>
              <a:rPr lang="en-US" altLang="en-US" sz="2400" b="1" dirty="0">
                <a:solidFill>
                  <a:srgbClr val="C00000"/>
                </a:solidFill>
              </a:rPr>
              <a:t>ARPA</a:t>
            </a:r>
            <a:r>
              <a:rPr lang="en-US" altLang="en-US" sz="2400" dirty="0">
                <a:solidFill>
                  <a:srgbClr val="C00000"/>
                </a:solidFill>
              </a:rPr>
              <a:t>, the </a:t>
            </a:r>
            <a:r>
              <a:rPr lang="en-US" altLang="en-US" sz="2400" i="1" dirty="0">
                <a:solidFill>
                  <a:srgbClr val="C00000"/>
                </a:solidFill>
              </a:rPr>
              <a:t>Advanced Research Projects Agency</a:t>
            </a:r>
            <a:r>
              <a:rPr lang="en-US" altLang="en-US" sz="2400" dirty="0">
                <a:solidFill>
                  <a:srgbClr val="C00000"/>
                </a:solidFill>
              </a:rPr>
              <a:t>, is</a:t>
            </a:r>
          </a:p>
          <a:p>
            <a:pPr>
              <a:lnSpc>
                <a:spcPct val="100000"/>
              </a:lnSpc>
              <a:spcBef>
                <a:spcPts val="0"/>
              </a:spcBef>
              <a:spcAft>
                <a:spcPts val="0"/>
              </a:spcAft>
            </a:pPr>
            <a:r>
              <a:rPr lang="en-US" altLang="en-US" sz="2400" dirty="0">
                <a:solidFill>
                  <a:srgbClr val="C00000"/>
                </a:solidFill>
              </a:rPr>
              <a:t>             created by the U.S. Defense Department in response</a:t>
            </a:r>
          </a:p>
          <a:p>
            <a:pPr>
              <a:lnSpc>
                <a:spcPct val="100000"/>
              </a:lnSpc>
              <a:spcBef>
                <a:spcPts val="0"/>
              </a:spcBef>
              <a:spcAft>
                <a:spcPts val="0"/>
              </a:spcAft>
            </a:pPr>
            <a:r>
              <a:rPr lang="en-US" altLang="en-US" sz="2400" dirty="0">
                <a:solidFill>
                  <a:srgbClr val="C00000"/>
                </a:solidFill>
              </a:rPr>
              <a:t>             to the 1957 Sputnik launch.</a:t>
            </a:r>
          </a:p>
          <a:p>
            <a:endParaRPr lang="en-US" altLang="en-US" dirty="0">
              <a:solidFill>
                <a:srgbClr val="C00000"/>
              </a:solidFill>
            </a:endParaRPr>
          </a:p>
          <a:p>
            <a:pPr>
              <a:lnSpc>
                <a:spcPct val="100000"/>
              </a:lnSpc>
              <a:spcBef>
                <a:spcPts val="0"/>
              </a:spcBef>
              <a:spcAft>
                <a:spcPts val="0"/>
              </a:spcAft>
            </a:pPr>
            <a:r>
              <a:rPr lang="en-US" altLang="en-US" sz="2800" dirty="0">
                <a:solidFill>
                  <a:srgbClr val="C00000"/>
                </a:solidFill>
              </a:rPr>
              <a:t>1962:	 </a:t>
            </a:r>
            <a:r>
              <a:rPr lang="en-US" altLang="en-US" sz="2400" b="1" dirty="0">
                <a:solidFill>
                  <a:srgbClr val="C00000"/>
                </a:solidFill>
              </a:rPr>
              <a:t>IPTO</a:t>
            </a:r>
            <a:r>
              <a:rPr lang="en-US" altLang="en-US" sz="2400" dirty="0">
                <a:solidFill>
                  <a:srgbClr val="C00000"/>
                </a:solidFill>
              </a:rPr>
              <a:t>, the Information Processing Techniques 		Office, a branch of ARPA, creates the ARPANET, a</a:t>
            </a:r>
          </a:p>
          <a:p>
            <a:pPr>
              <a:lnSpc>
                <a:spcPct val="100000"/>
              </a:lnSpc>
              <a:spcBef>
                <a:spcPts val="0"/>
              </a:spcBef>
              <a:spcAft>
                <a:spcPts val="0"/>
              </a:spcAft>
            </a:pPr>
            <a:r>
              <a:rPr lang="en-US" altLang="en-US" sz="2400" dirty="0">
                <a:solidFill>
                  <a:srgbClr val="C00000"/>
                </a:solidFill>
              </a:rPr>
              <a:t>             minor program designed to stimulate research</a:t>
            </a:r>
          </a:p>
          <a:p>
            <a:pPr>
              <a:lnSpc>
                <a:spcPct val="100000"/>
              </a:lnSpc>
              <a:spcBef>
                <a:spcPts val="0"/>
              </a:spcBef>
              <a:spcAft>
                <a:spcPts val="0"/>
              </a:spcAft>
            </a:pPr>
            <a:r>
              <a:rPr lang="en-US" altLang="en-US" sz="2400" dirty="0">
                <a:solidFill>
                  <a:srgbClr val="C00000"/>
                </a:solidFill>
              </a:rPr>
              <a:t>             in interactive computing. </a:t>
            </a:r>
          </a:p>
          <a:p>
            <a:endParaRPr lang="en-US" dirty="0"/>
          </a:p>
        </p:txBody>
      </p:sp>
    </p:spTree>
    <p:extLst>
      <p:ext uri="{BB962C8B-B14F-4D97-AF65-F5344CB8AC3E}">
        <p14:creationId xmlns:p14="http://schemas.microsoft.com/office/powerpoint/2010/main" val="399618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00100" y="533400"/>
            <a:ext cx="7543800" cy="822325"/>
          </a:xfrm>
        </p:spPr>
        <p:txBody>
          <a:bodyPr/>
          <a:lstStyle/>
          <a:p>
            <a:pPr algn="ctr"/>
            <a:r>
              <a:rPr lang="en-US" altLang="en-US" sz="4000" spc="0" dirty="0">
                <a:solidFill>
                  <a:srgbClr val="C00000"/>
                </a:solidFill>
                <a:latin typeface="Arial"/>
              </a:rPr>
              <a:t>A Brief History of the Internet:</a:t>
            </a:r>
            <a:endParaRPr lang="en-US" dirty="0"/>
          </a:p>
        </p:txBody>
      </p:sp>
      <p:sp>
        <p:nvSpPr>
          <p:cNvPr id="3" name="Content Placeholder 2"/>
          <p:cNvSpPr>
            <a:spLocks noGrp="1"/>
          </p:cNvSpPr>
          <p:nvPr>
            <p:ph idx="4294967295"/>
          </p:nvPr>
        </p:nvSpPr>
        <p:spPr>
          <a:xfrm>
            <a:off x="800100" y="1828800"/>
            <a:ext cx="7543800" cy="4022725"/>
          </a:xfrm>
        </p:spPr>
        <p:txBody>
          <a:bodyPr>
            <a:normAutofit fontScale="70000" lnSpcReduction="20000"/>
          </a:bodyPr>
          <a:lstStyle/>
          <a:p>
            <a:pPr>
              <a:lnSpc>
                <a:spcPct val="120000"/>
              </a:lnSpc>
              <a:spcBef>
                <a:spcPts val="0"/>
              </a:spcBef>
              <a:spcAft>
                <a:spcPts val="0"/>
              </a:spcAft>
            </a:pPr>
            <a:r>
              <a:rPr lang="en-US" altLang="en-US" sz="4000" dirty="0">
                <a:solidFill>
                  <a:srgbClr val="C00000"/>
                </a:solidFill>
              </a:rPr>
              <a:t>1983-88: </a:t>
            </a:r>
            <a:r>
              <a:rPr lang="en-US" altLang="en-US" sz="2900" b="1" dirty="0">
                <a:solidFill>
                  <a:srgbClr val="C00000"/>
                </a:solidFill>
              </a:rPr>
              <a:t>MILNET</a:t>
            </a:r>
            <a:r>
              <a:rPr lang="en-US" altLang="en-US" sz="2900" dirty="0">
                <a:solidFill>
                  <a:srgbClr val="C00000"/>
                </a:solidFill>
              </a:rPr>
              <a:t>, the </a:t>
            </a:r>
            <a:r>
              <a:rPr lang="en-US" altLang="en-US" sz="2900" b="1" dirty="0">
                <a:solidFill>
                  <a:srgbClr val="C00000"/>
                </a:solidFill>
              </a:rPr>
              <a:t>military branch of the internet</a:t>
            </a:r>
            <a:r>
              <a:rPr lang="en-US" altLang="en-US" sz="2900" dirty="0">
                <a:solidFill>
                  <a:srgbClr val="C00000"/>
                </a:solidFill>
              </a:rPr>
              <a:t>,</a:t>
            </a:r>
          </a:p>
          <a:p>
            <a:pPr>
              <a:lnSpc>
                <a:spcPct val="120000"/>
              </a:lnSpc>
              <a:spcBef>
                <a:spcPts val="0"/>
              </a:spcBef>
              <a:spcAft>
                <a:spcPts val="0"/>
              </a:spcAft>
            </a:pPr>
            <a:r>
              <a:rPr lang="en-US" altLang="en-US" sz="2900" dirty="0">
                <a:solidFill>
                  <a:srgbClr val="C00000"/>
                </a:solidFill>
              </a:rPr>
              <a:t>                    splits off from ARPA-INTERNET for security</a:t>
            </a:r>
          </a:p>
          <a:p>
            <a:pPr>
              <a:lnSpc>
                <a:spcPct val="120000"/>
              </a:lnSpc>
              <a:spcBef>
                <a:spcPts val="0"/>
              </a:spcBef>
              <a:spcAft>
                <a:spcPts val="0"/>
              </a:spcAft>
            </a:pPr>
            <a:r>
              <a:rPr lang="en-US" altLang="en-US" sz="2900" dirty="0">
                <a:solidFill>
                  <a:srgbClr val="C00000"/>
                </a:solidFill>
              </a:rPr>
              <a:t>                    purposes. In 1984, the </a:t>
            </a:r>
            <a:r>
              <a:rPr lang="en-US" altLang="en-US" sz="2900" b="1" dirty="0">
                <a:solidFill>
                  <a:srgbClr val="C00000"/>
                </a:solidFill>
              </a:rPr>
              <a:t>National Science</a:t>
            </a:r>
          </a:p>
          <a:p>
            <a:pPr>
              <a:lnSpc>
                <a:spcPct val="120000"/>
              </a:lnSpc>
              <a:spcBef>
                <a:spcPts val="0"/>
              </a:spcBef>
              <a:spcAft>
                <a:spcPts val="0"/>
              </a:spcAft>
            </a:pPr>
            <a:r>
              <a:rPr lang="en-US" altLang="en-US" sz="2900" b="1" dirty="0">
                <a:solidFill>
                  <a:srgbClr val="C00000"/>
                </a:solidFill>
              </a:rPr>
              <a:t>                    Foundation </a:t>
            </a:r>
            <a:r>
              <a:rPr lang="en-US" altLang="en-US" sz="2900" dirty="0">
                <a:solidFill>
                  <a:srgbClr val="C00000"/>
                </a:solidFill>
              </a:rPr>
              <a:t>starts </a:t>
            </a:r>
            <a:r>
              <a:rPr lang="en-US" altLang="en-US" sz="2900" b="1" dirty="0">
                <a:solidFill>
                  <a:srgbClr val="C00000"/>
                </a:solidFill>
              </a:rPr>
              <a:t>NSFNET</a:t>
            </a:r>
            <a:r>
              <a:rPr lang="en-US" altLang="en-US" sz="2900" dirty="0">
                <a:solidFill>
                  <a:srgbClr val="C00000"/>
                </a:solidFill>
              </a:rPr>
              <a:t>, and by 1990 it replaces the</a:t>
            </a:r>
          </a:p>
          <a:p>
            <a:pPr>
              <a:lnSpc>
                <a:spcPct val="120000"/>
              </a:lnSpc>
              <a:spcBef>
                <a:spcPts val="0"/>
              </a:spcBef>
              <a:spcAft>
                <a:spcPts val="0"/>
              </a:spcAft>
            </a:pPr>
            <a:r>
              <a:rPr lang="en-US" altLang="en-US" sz="2900" dirty="0">
                <a:solidFill>
                  <a:srgbClr val="C00000"/>
                </a:solidFill>
              </a:rPr>
              <a:t>                    obsolete ARPANET using the same “backbone”</a:t>
            </a:r>
          </a:p>
          <a:p>
            <a:pPr>
              <a:lnSpc>
                <a:spcPct val="120000"/>
              </a:lnSpc>
              <a:spcBef>
                <a:spcPts val="0"/>
              </a:spcBef>
              <a:spcAft>
                <a:spcPts val="0"/>
              </a:spcAft>
            </a:pPr>
            <a:r>
              <a:rPr lang="en-US" altLang="en-US" sz="2900" dirty="0">
                <a:solidFill>
                  <a:srgbClr val="C00000"/>
                </a:solidFill>
              </a:rPr>
              <a:t>                    infrastructure.</a:t>
            </a:r>
            <a:endParaRPr lang="en-US" altLang="en-US" sz="2900" b="1" dirty="0">
              <a:solidFill>
                <a:srgbClr val="C00000"/>
              </a:solidFill>
            </a:endParaRPr>
          </a:p>
          <a:p>
            <a:endParaRPr lang="en-US" altLang="en-US" sz="2400" b="1" dirty="0"/>
          </a:p>
          <a:p>
            <a:pPr>
              <a:lnSpc>
                <a:spcPct val="120000"/>
              </a:lnSpc>
              <a:spcBef>
                <a:spcPts val="0"/>
              </a:spcBef>
              <a:spcAft>
                <a:spcPts val="0"/>
              </a:spcAft>
            </a:pPr>
            <a:r>
              <a:rPr lang="en-US" altLang="en-US" sz="3400" dirty="0">
                <a:solidFill>
                  <a:srgbClr val="C00000"/>
                </a:solidFill>
              </a:rPr>
              <a:t>1990:</a:t>
            </a:r>
            <a:r>
              <a:rPr lang="en-US" altLang="en-US" sz="2800" dirty="0">
                <a:solidFill>
                  <a:srgbClr val="C00000"/>
                </a:solidFill>
              </a:rPr>
              <a:t>	</a:t>
            </a:r>
            <a:r>
              <a:rPr lang="en-US" altLang="en-US" sz="3400" dirty="0">
                <a:solidFill>
                  <a:srgbClr val="C00000"/>
                </a:solidFill>
              </a:rPr>
              <a:t>The Internet goes private, with a number of Internet</a:t>
            </a:r>
          </a:p>
          <a:p>
            <a:pPr>
              <a:lnSpc>
                <a:spcPct val="120000"/>
              </a:lnSpc>
              <a:spcBef>
                <a:spcPts val="0"/>
              </a:spcBef>
              <a:spcAft>
                <a:spcPts val="0"/>
              </a:spcAft>
            </a:pPr>
            <a:r>
              <a:rPr lang="en-US" altLang="en-US" sz="3400" dirty="0">
                <a:solidFill>
                  <a:srgbClr val="C00000"/>
                </a:solidFill>
              </a:rPr>
              <a:t>            Service Providers (ISPs) being created by business</a:t>
            </a:r>
          </a:p>
          <a:p>
            <a:pPr>
              <a:lnSpc>
                <a:spcPct val="120000"/>
              </a:lnSpc>
              <a:spcBef>
                <a:spcPts val="0"/>
              </a:spcBef>
              <a:spcAft>
                <a:spcPts val="0"/>
              </a:spcAft>
            </a:pPr>
            <a:r>
              <a:rPr lang="en-US" altLang="en-US" sz="3400" dirty="0">
                <a:solidFill>
                  <a:srgbClr val="C00000"/>
                </a:solidFill>
              </a:rPr>
              <a:t>            enterprises, most notably AOL (America Online). </a:t>
            </a:r>
          </a:p>
          <a:p>
            <a:endParaRPr lang="en-US" dirty="0"/>
          </a:p>
        </p:txBody>
      </p:sp>
    </p:spTree>
    <p:extLst>
      <p:ext uri="{BB962C8B-B14F-4D97-AF65-F5344CB8AC3E}">
        <p14:creationId xmlns:p14="http://schemas.microsoft.com/office/powerpoint/2010/main" val="1283822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00100" y="304800"/>
            <a:ext cx="7543800" cy="822325"/>
          </a:xfrm>
        </p:spPr>
        <p:txBody>
          <a:bodyPr/>
          <a:lstStyle/>
          <a:p>
            <a:pPr algn="ctr"/>
            <a:r>
              <a:rPr lang="en-US" altLang="en-US" sz="4000" spc="0" dirty="0">
                <a:solidFill>
                  <a:srgbClr val="C00000"/>
                </a:solidFill>
                <a:latin typeface="Arial"/>
              </a:rPr>
              <a:t>A Brief History of the Internet:</a:t>
            </a:r>
            <a:endParaRPr lang="en-US" dirty="0"/>
          </a:p>
        </p:txBody>
      </p:sp>
      <p:sp>
        <p:nvSpPr>
          <p:cNvPr id="3" name="Content Placeholder 2"/>
          <p:cNvSpPr>
            <a:spLocks noGrp="1"/>
          </p:cNvSpPr>
          <p:nvPr>
            <p:ph idx="4294967295"/>
          </p:nvPr>
        </p:nvSpPr>
        <p:spPr>
          <a:xfrm>
            <a:off x="800100" y="1295400"/>
            <a:ext cx="7543800" cy="4022725"/>
          </a:xfrm>
        </p:spPr>
        <p:txBody>
          <a:bodyPr>
            <a:normAutofit fontScale="85000" lnSpcReduction="10000"/>
          </a:bodyPr>
          <a:lstStyle/>
          <a:p>
            <a:pPr>
              <a:lnSpc>
                <a:spcPct val="110000"/>
              </a:lnSpc>
              <a:spcBef>
                <a:spcPts val="0"/>
              </a:spcBef>
              <a:spcAft>
                <a:spcPts val="0"/>
              </a:spcAft>
            </a:pPr>
            <a:r>
              <a:rPr lang="en-US" altLang="en-US" sz="2600" dirty="0">
                <a:solidFill>
                  <a:srgbClr val="C00000"/>
                </a:solidFill>
              </a:rPr>
              <a:t>1991: Working at CERN, a high-energy physics lab in</a:t>
            </a:r>
          </a:p>
          <a:p>
            <a:pPr>
              <a:lnSpc>
                <a:spcPct val="110000"/>
              </a:lnSpc>
              <a:spcBef>
                <a:spcPts val="0"/>
              </a:spcBef>
              <a:spcAft>
                <a:spcPts val="0"/>
              </a:spcAft>
            </a:pPr>
            <a:r>
              <a:rPr lang="en-US" altLang="en-US" sz="2600" dirty="0">
                <a:solidFill>
                  <a:srgbClr val="C00000"/>
                </a:solidFill>
              </a:rPr>
              <a:t>               Switzerland, </a:t>
            </a:r>
            <a:r>
              <a:rPr lang="en-US" altLang="en-US" sz="2600" b="1" dirty="0">
                <a:solidFill>
                  <a:srgbClr val="C00000"/>
                </a:solidFill>
              </a:rPr>
              <a:t>Tim Berners-Lee</a:t>
            </a:r>
            <a:r>
              <a:rPr lang="en-US" altLang="en-US" sz="2600" dirty="0">
                <a:solidFill>
                  <a:srgbClr val="C00000"/>
                </a:solidFill>
              </a:rPr>
              <a:t> </a:t>
            </a:r>
            <a:r>
              <a:rPr lang="en-US" altLang="en-US" sz="2600" b="1" dirty="0">
                <a:solidFill>
                  <a:srgbClr val="C00000"/>
                </a:solidFill>
              </a:rPr>
              <a:t>creates the World</a:t>
            </a:r>
          </a:p>
          <a:p>
            <a:pPr>
              <a:lnSpc>
                <a:spcPct val="110000"/>
              </a:lnSpc>
              <a:spcBef>
                <a:spcPts val="0"/>
              </a:spcBef>
              <a:spcAft>
                <a:spcPts val="0"/>
              </a:spcAft>
            </a:pPr>
            <a:r>
              <a:rPr lang="en-US" altLang="en-US" sz="2600" b="1" dirty="0">
                <a:solidFill>
                  <a:srgbClr val="C00000"/>
                </a:solidFill>
              </a:rPr>
              <a:t>               Wide Web</a:t>
            </a:r>
            <a:r>
              <a:rPr lang="en-US" altLang="en-US" sz="2600" dirty="0">
                <a:solidFill>
                  <a:srgbClr val="C00000"/>
                </a:solidFill>
              </a:rPr>
              <a:t>, which utilizes Hypertext Markup Language</a:t>
            </a:r>
          </a:p>
          <a:p>
            <a:pPr>
              <a:lnSpc>
                <a:spcPct val="110000"/>
              </a:lnSpc>
              <a:spcBef>
                <a:spcPts val="0"/>
              </a:spcBef>
              <a:spcAft>
                <a:spcPts val="0"/>
              </a:spcAft>
            </a:pPr>
            <a:r>
              <a:rPr lang="en-US" altLang="en-US" sz="2600" dirty="0">
                <a:solidFill>
                  <a:srgbClr val="C00000"/>
                </a:solidFill>
              </a:rPr>
              <a:t>              (html), 	- Hypertext Transport Protocol (http), and – URLs</a:t>
            </a:r>
          </a:p>
          <a:p>
            <a:pPr>
              <a:lnSpc>
                <a:spcPct val="110000"/>
              </a:lnSpc>
              <a:spcBef>
                <a:spcPts val="0"/>
              </a:spcBef>
              <a:spcAft>
                <a:spcPts val="0"/>
              </a:spcAft>
            </a:pPr>
            <a:r>
              <a:rPr lang="en-US" altLang="en-US" sz="2600" dirty="0">
                <a:solidFill>
                  <a:srgbClr val="C00000"/>
                </a:solidFill>
              </a:rPr>
              <a:t>              (Uniform Resource Locators). </a:t>
            </a:r>
            <a:endParaRPr lang="en-US" altLang="en-US" sz="2600" b="1" dirty="0">
              <a:solidFill>
                <a:srgbClr val="C00000"/>
              </a:solidFill>
            </a:endParaRPr>
          </a:p>
          <a:p>
            <a:pPr>
              <a:lnSpc>
                <a:spcPct val="80000"/>
              </a:lnSpc>
            </a:pPr>
            <a:endParaRPr lang="en-US" altLang="en-US" sz="2800" b="1" dirty="0">
              <a:solidFill>
                <a:srgbClr val="C00000"/>
              </a:solidFill>
            </a:endParaRPr>
          </a:p>
          <a:p>
            <a:pPr>
              <a:lnSpc>
                <a:spcPct val="80000"/>
              </a:lnSpc>
            </a:pPr>
            <a:r>
              <a:rPr lang="en-US" altLang="en-US" sz="2800" dirty="0">
                <a:solidFill>
                  <a:srgbClr val="C00000"/>
                </a:solidFill>
              </a:rPr>
              <a:t>1993- :</a:t>
            </a:r>
            <a:r>
              <a:rPr lang="en-US" altLang="en-US" sz="2800" b="1" dirty="0">
                <a:solidFill>
                  <a:srgbClr val="C00000"/>
                </a:solidFill>
              </a:rPr>
              <a:t>MOSAIC</a:t>
            </a:r>
            <a:r>
              <a:rPr lang="en-US" altLang="en-US" sz="2800" dirty="0">
                <a:solidFill>
                  <a:srgbClr val="C00000"/>
                </a:solidFill>
              </a:rPr>
              <a:t>, the first “web browser”, is created 		at the Univ. of Illinois, which later becomes 		</a:t>
            </a:r>
            <a:r>
              <a:rPr lang="en-US" altLang="en-US" sz="2800" b="1" dirty="0">
                <a:solidFill>
                  <a:srgbClr val="C00000"/>
                </a:solidFill>
              </a:rPr>
              <a:t>Netscape Navigator</a:t>
            </a:r>
            <a:r>
              <a:rPr lang="en-US" altLang="en-US" sz="2800" dirty="0">
                <a:solidFill>
                  <a:srgbClr val="C00000"/>
                </a:solidFill>
              </a:rPr>
              <a:t>. Microsoft enters the 		market late in 1995 with their </a:t>
            </a:r>
            <a:r>
              <a:rPr lang="en-US" altLang="en-US" sz="2800" b="1" dirty="0">
                <a:solidFill>
                  <a:srgbClr val="C00000"/>
                </a:solidFill>
              </a:rPr>
              <a:t>Internet 			Explorer </a:t>
            </a:r>
            <a:r>
              <a:rPr lang="en-US" altLang="en-US" sz="2800" dirty="0">
                <a:solidFill>
                  <a:srgbClr val="C00000"/>
                </a:solidFill>
              </a:rPr>
              <a:t>browser.</a:t>
            </a:r>
          </a:p>
          <a:p>
            <a:endParaRPr lang="en-US" dirty="0"/>
          </a:p>
        </p:txBody>
      </p:sp>
    </p:spTree>
    <p:extLst>
      <p:ext uri="{BB962C8B-B14F-4D97-AF65-F5344CB8AC3E}">
        <p14:creationId xmlns:p14="http://schemas.microsoft.com/office/powerpoint/2010/main" val="891361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40459" y="228600"/>
            <a:ext cx="4463081" cy="830997"/>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4800" b="1" i="0" u="none" strike="noStrike" kern="0" cap="none" spc="0" normalizeH="0" baseline="0" noProof="0" dirty="0">
                <a:ln>
                  <a:noFill/>
                </a:ln>
                <a:solidFill>
                  <a:srgbClr val="C00000"/>
                </a:solidFill>
                <a:effectLst/>
                <a:uLnTx/>
                <a:uFillTx/>
                <a:latin typeface="Arial"/>
                <a:ea typeface="+mj-ea"/>
                <a:cs typeface="+mj-cs"/>
              </a:rPr>
              <a:t>Web Browsers</a:t>
            </a:r>
            <a:endParaRPr kumimoji="0" lang="en-US" sz="2800" b="0" i="0" u="none" strike="noStrike" kern="0" cap="none" spc="0" normalizeH="0" baseline="0" noProof="0" dirty="0">
              <a:ln>
                <a:noFill/>
              </a:ln>
              <a:solidFill>
                <a:srgbClr val="C00000"/>
              </a:solidFill>
              <a:effectLst/>
              <a:uLnTx/>
              <a:uFillTx/>
            </a:endParaRPr>
          </a:p>
        </p:txBody>
      </p:sp>
      <p:sp>
        <p:nvSpPr>
          <p:cNvPr id="6" name="Rectangle 5"/>
          <p:cNvSpPr/>
          <p:nvPr/>
        </p:nvSpPr>
        <p:spPr>
          <a:xfrm>
            <a:off x="1562099" y="914400"/>
            <a:ext cx="6019800" cy="954107"/>
          </a:xfrm>
          <a:prstGeom prst="rect">
            <a:avLst/>
          </a:prstGeom>
        </p:spPr>
        <p:txBody>
          <a:bodyPr wrap="square">
            <a:spAutoFit/>
          </a:bodyPr>
          <a:lstStyle/>
          <a:p>
            <a:r>
              <a:rPr lang="en-US" altLang="en-US" sz="2800" dirty="0">
                <a:solidFill>
                  <a:srgbClr val="C00000"/>
                </a:solidFill>
              </a:rPr>
              <a:t>A </a:t>
            </a:r>
            <a:r>
              <a:rPr lang="en-US" altLang="en-US" sz="2800" i="1" dirty="0">
                <a:solidFill>
                  <a:srgbClr val="C00000"/>
                </a:solidFill>
              </a:rPr>
              <a:t>Web browser</a:t>
            </a:r>
            <a:r>
              <a:rPr lang="en-US" altLang="en-US" sz="2800" dirty="0">
                <a:solidFill>
                  <a:srgbClr val="C00000"/>
                </a:solidFill>
              </a:rPr>
              <a:t> is a specific software program required to display Web pages</a:t>
            </a:r>
          </a:p>
        </p:txBody>
      </p:sp>
      <p:pic>
        <p:nvPicPr>
          <p:cNvPr id="7" name="Picture 6"/>
          <p:cNvPicPr>
            <a:picLocks noChangeAspect="1"/>
          </p:cNvPicPr>
          <p:nvPr/>
        </p:nvPicPr>
        <p:blipFill>
          <a:blip r:embed="rId2"/>
          <a:stretch>
            <a:fillRect/>
          </a:stretch>
        </p:blipFill>
        <p:spPr>
          <a:xfrm>
            <a:off x="800099" y="1859271"/>
            <a:ext cx="7543800" cy="3596952"/>
          </a:xfrm>
          <a:prstGeom prst="rect">
            <a:avLst/>
          </a:prstGeom>
        </p:spPr>
      </p:pic>
      <p:sp>
        <p:nvSpPr>
          <p:cNvPr id="2" name="TextBox 1">
            <a:extLst>
              <a:ext uri="{FF2B5EF4-FFF2-40B4-BE49-F238E27FC236}">
                <a16:creationId xmlns:a16="http://schemas.microsoft.com/office/drawing/2014/main" id="{94A14DD6-CF9A-4F42-8A7B-E0E76022C891}"/>
              </a:ext>
            </a:extLst>
          </p:cNvPr>
          <p:cNvSpPr txBox="1"/>
          <p:nvPr/>
        </p:nvSpPr>
        <p:spPr>
          <a:xfrm>
            <a:off x="2057400" y="5620434"/>
            <a:ext cx="5372368" cy="646331"/>
          </a:xfrm>
          <a:prstGeom prst="rect">
            <a:avLst/>
          </a:prstGeom>
          <a:noFill/>
        </p:spPr>
        <p:txBody>
          <a:bodyPr wrap="none" rtlCol="0">
            <a:spAutoFit/>
          </a:bodyPr>
          <a:lstStyle/>
          <a:p>
            <a:r>
              <a:rPr lang="en-US" sz="3600" dirty="0">
                <a:solidFill>
                  <a:srgbClr val="C00000"/>
                </a:solidFill>
              </a:rPr>
              <a:t>Chrome &amp; Internet Explorer</a:t>
            </a:r>
          </a:p>
        </p:txBody>
      </p:sp>
    </p:spTree>
    <p:extLst>
      <p:ext uri="{BB962C8B-B14F-4D97-AF65-F5344CB8AC3E}">
        <p14:creationId xmlns:p14="http://schemas.microsoft.com/office/powerpoint/2010/main" val="820216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4"/>
          <p:cNvSpPr>
            <a:spLocks noGrp="1"/>
          </p:cNvSpPr>
          <p:nvPr>
            <p:ph type="sldNum" sz="quarter" idx="12"/>
          </p:nvPr>
        </p:nvSpPr>
        <p:spPr>
          <a:noFill/>
        </p:spPr>
        <p:txBody>
          <a:bodyPr/>
          <a:lstStyle>
            <a:lvl1pPr eaLnBrk="0" hangingPunct="0">
              <a:defRPr sz="1000" b="1">
                <a:solidFill>
                  <a:schemeClr val="tx1"/>
                </a:solidFill>
                <a:latin typeface="Arial" panose="020B0604020202020204" pitchFamily="34" charset="0"/>
              </a:defRPr>
            </a:lvl1pPr>
            <a:lvl2pPr marL="742950" indent="-285750" eaLnBrk="0" hangingPunct="0">
              <a:defRPr sz="1000" b="1">
                <a:solidFill>
                  <a:schemeClr val="tx1"/>
                </a:solidFill>
                <a:latin typeface="Arial" panose="020B0604020202020204" pitchFamily="34" charset="0"/>
              </a:defRPr>
            </a:lvl2pPr>
            <a:lvl3pPr marL="1143000" indent="-228600" eaLnBrk="0" hangingPunct="0">
              <a:defRPr sz="1000" b="1">
                <a:solidFill>
                  <a:schemeClr val="tx1"/>
                </a:solidFill>
                <a:latin typeface="Arial" panose="020B0604020202020204" pitchFamily="34" charset="0"/>
              </a:defRPr>
            </a:lvl3pPr>
            <a:lvl4pPr marL="1600200" indent="-228600" eaLnBrk="0" hangingPunct="0">
              <a:defRPr sz="1000" b="1">
                <a:solidFill>
                  <a:schemeClr val="tx1"/>
                </a:solidFill>
                <a:latin typeface="Arial" panose="020B0604020202020204" pitchFamily="34" charset="0"/>
              </a:defRPr>
            </a:lvl4pPr>
            <a:lvl5pPr marL="2057400" indent="-228600" eaLnBrk="0" hangingPunct="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endParaRPr lang="en-US" altLang="en-US" sz="1400" dirty="0">
              <a:solidFill>
                <a:schemeClr val="tx2"/>
              </a:solidFill>
            </a:endParaRPr>
          </a:p>
        </p:txBody>
      </p:sp>
      <p:sp>
        <p:nvSpPr>
          <p:cNvPr id="27652" name="Rectangle 2"/>
          <p:cNvSpPr>
            <a:spLocks noGrp="1" noChangeArrowheads="1"/>
          </p:cNvSpPr>
          <p:nvPr>
            <p:ph type="title" idx="4294967295"/>
          </p:nvPr>
        </p:nvSpPr>
        <p:spPr>
          <a:xfrm>
            <a:off x="844781" y="162101"/>
            <a:ext cx="7543800" cy="776287"/>
          </a:xfrm>
        </p:spPr>
        <p:txBody>
          <a:bodyPr/>
          <a:lstStyle/>
          <a:p>
            <a:pPr algn="ctr" eaLnBrk="1" hangingPunct="1"/>
            <a:r>
              <a:rPr lang="en-US" altLang="en-US" b="1" dirty="0">
                <a:solidFill>
                  <a:srgbClr val="C00000"/>
                </a:solidFill>
              </a:rPr>
              <a:t>Web Browsers </a:t>
            </a:r>
          </a:p>
        </p:txBody>
      </p:sp>
      <p:pic>
        <p:nvPicPr>
          <p:cNvPr id="27653" name="Picture 11" descr="Fig01-08"/>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850338" y="990600"/>
            <a:ext cx="4149437" cy="531707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4" name="Text Box 12"/>
          <p:cNvSpPr txBox="1">
            <a:spLocks noChangeArrowheads="1"/>
          </p:cNvSpPr>
          <p:nvPr/>
        </p:nvSpPr>
        <p:spPr bwMode="auto">
          <a:xfrm>
            <a:off x="136525" y="3389313"/>
            <a:ext cx="4754828"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b="1">
                <a:solidFill>
                  <a:schemeClr val="tx1"/>
                </a:solidFill>
                <a:latin typeface="Arial" panose="020B0604020202020204" pitchFamily="34" charset="0"/>
              </a:defRPr>
            </a:lvl1pPr>
            <a:lvl2pPr marL="742950" indent="-285750" eaLnBrk="0" hangingPunct="0">
              <a:defRPr sz="1000" b="1">
                <a:solidFill>
                  <a:schemeClr val="tx1"/>
                </a:solidFill>
                <a:latin typeface="Arial" panose="020B0604020202020204" pitchFamily="34" charset="0"/>
              </a:defRPr>
            </a:lvl2pPr>
            <a:lvl3pPr marL="1143000" indent="-228600" eaLnBrk="0" hangingPunct="0">
              <a:defRPr sz="1000" b="1">
                <a:solidFill>
                  <a:schemeClr val="tx1"/>
                </a:solidFill>
                <a:latin typeface="Arial" panose="020B0604020202020204" pitchFamily="34" charset="0"/>
              </a:defRPr>
            </a:lvl3pPr>
            <a:lvl4pPr marL="1600200" indent="-228600" eaLnBrk="0" hangingPunct="0">
              <a:defRPr sz="1000" b="1">
                <a:solidFill>
                  <a:schemeClr val="tx1"/>
                </a:solidFill>
                <a:latin typeface="Arial" panose="020B0604020202020204" pitchFamily="34" charset="0"/>
              </a:defRPr>
            </a:lvl4pPr>
            <a:lvl5pPr marL="2057400" indent="-228600" eaLnBrk="0" hangingPunct="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r>
              <a:rPr lang="en-US" altLang="en-US" sz="2400" b="0" dirty="0"/>
              <a:t>http://pucinfo.calumet.purdue.edu</a:t>
            </a:r>
          </a:p>
          <a:p>
            <a:pPr eaLnBrk="1" hangingPunct="1"/>
            <a:endParaRPr lang="en-US" altLang="en-US" sz="1800" b="0" dirty="0"/>
          </a:p>
          <a:p>
            <a:pPr eaLnBrk="1" hangingPunct="1"/>
            <a:r>
              <a:rPr lang="en-US" altLang="en-US" sz="2400" b="0" dirty="0"/>
              <a:t>http://205.216.71.230</a:t>
            </a:r>
          </a:p>
        </p:txBody>
      </p:sp>
      <p:sp>
        <p:nvSpPr>
          <p:cNvPr id="27655" name="AutoShape 13"/>
          <p:cNvSpPr>
            <a:spLocks/>
          </p:cNvSpPr>
          <p:nvPr/>
        </p:nvSpPr>
        <p:spPr bwMode="auto">
          <a:xfrm rot="-5400000">
            <a:off x="405563" y="4268709"/>
            <a:ext cx="76200" cy="381000"/>
          </a:xfrm>
          <a:prstGeom prst="leftBracket">
            <a:avLst>
              <a:gd name="adj" fmla="val 41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000" b="1">
                <a:solidFill>
                  <a:schemeClr val="tx1"/>
                </a:solidFill>
                <a:latin typeface="Arial" panose="020B0604020202020204" pitchFamily="34" charset="0"/>
              </a:defRPr>
            </a:lvl1pPr>
            <a:lvl2pPr marL="742950" indent="-285750" eaLnBrk="0" hangingPunct="0">
              <a:defRPr sz="1000" b="1">
                <a:solidFill>
                  <a:schemeClr val="tx1"/>
                </a:solidFill>
                <a:latin typeface="Arial" panose="020B0604020202020204" pitchFamily="34" charset="0"/>
              </a:defRPr>
            </a:lvl2pPr>
            <a:lvl3pPr marL="1143000" indent="-228600" eaLnBrk="0" hangingPunct="0">
              <a:defRPr sz="1000" b="1">
                <a:solidFill>
                  <a:schemeClr val="tx1"/>
                </a:solidFill>
                <a:latin typeface="Arial" panose="020B0604020202020204" pitchFamily="34" charset="0"/>
              </a:defRPr>
            </a:lvl3pPr>
            <a:lvl4pPr marL="1600200" indent="-228600" eaLnBrk="0" hangingPunct="0">
              <a:defRPr sz="1000" b="1">
                <a:solidFill>
                  <a:schemeClr val="tx1"/>
                </a:solidFill>
                <a:latin typeface="Arial" panose="020B0604020202020204" pitchFamily="34" charset="0"/>
              </a:defRPr>
            </a:lvl4pPr>
            <a:lvl5pPr marL="2057400" indent="-228600" eaLnBrk="0" hangingPunct="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endParaRPr lang="en-US" altLang="en-US"/>
          </a:p>
        </p:txBody>
      </p:sp>
      <p:sp>
        <p:nvSpPr>
          <p:cNvPr id="27656" name="AutoShape 14"/>
          <p:cNvSpPr>
            <a:spLocks/>
          </p:cNvSpPr>
          <p:nvPr/>
        </p:nvSpPr>
        <p:spPr bwMode="auto">
          <a:xfrm rot="-5400000">
            <a:off x="1918855" y="3659109"/>
            <a:ext cx="76200" cy="1600200"/>
          </a:xfrm>
          <a:prstGeom prst="leftBracket">
            <a:avLst>
              <a:gd name="adj" fmla="val 175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000" b="1">
                <a:solidFill>
                  <a:schemeClr val="tx1"/>
                </a:solidFill>
                <a:latin typeface="Arial" panose="020B0604020202020204" pitchFamily="34" charset="0"/>
              </a:defRPr>
            </a:lvl1pPr>
            <a:lvl2pPr marL="742950" indent="-285750" eaLnBrk="0" hangingPunct="0">
              <a:defRPr sz="1000" b="1">
                <a:solidFill>
                  <a:schemeClr val="tx1"/>
                </a:solidFill>
                <a:latin typeface="Arial" panose="020B0604020202020204" pitchFamily="34" charset="0"/>
              </a:defRPr>
            </a:lvl2pPr>
            <a:lvl3pPr marL="1143000" indent="-228600" eaLnBrk="0" hangingPunct="0">
              <a:defRPr sz="1000" b="1">
                <a:solidFill>
                  <a:schemeClr val="tx1"/>
                </a:solidFill>
                <a:latin typeface="Arial" panose="020B0604020202020204" pitchFamily="34" charset="0"/>
              </a:defRPr>
            </a:lvl3pPr>
            <a:lvl4pPr marL="1600200" indent="-228600" eaLnBrk="0" hangingPunct="0">
              <a:defRPr sz="1000" b="1">
                <a:solidFill>
                  <a:schemeClr val="tx1"/>
                </a:solidFill>
                <a:latin typeface="Arial" panose="020B0604020202020204" pitchFamily="34" charset="0"/>
              </a:defRPr>
            </a:lvl4pPr>
            <a:lvl5pPr marL="2057400" indent="-228600" eaLnBrk="0" hangingPunct="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endParaRPr lang="en-US" altLang="en-US"/>
          </a:p>
        </p:txBody>
      </p:sp>
      <p:sp>
        <p:nvSpPr>
          <p:cNvPr id="27657" name="AutoShape 15"/>
          <p:cNvSpPr>
            <a:spLocks/>
          </p:cNvSpPr>
          <p:nvPr/>
        </p:nvSpPr>
        <p:spPr bwMode="auto">
          <a:xfrm>
            <a:off x="554528" y="5041099"/>
            <a:ext cx="1274272" cy="488005"/>
          </a:xfrm>
          <a:prstGeom prst="borderCallout2">
            <a:avLst>
              <a:gd name="adj1" fmla="val 42856"/>
              <a:gd name="adj2" fmla="val -8333"/>
              <a:gd name="adj3" fmla="val 42856"/>
              <a:gd name="adj4" fmla="val -8333"/>
              <a:gd name="adj5" fmla="val -200000"/>
              <a:gd name="adj6" fmla="val -8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000" b="1">
                <a:solidFill>
                  <a:schemeClr val="tx1"/>
                </a:solidFill>
                <a:latin typeface="Arial" panose="020B0604020202020204" pitchFamily="34" charset="0"/>
              </a:defRPr>
            </a:lvl1pPr>
            <a:lvl2pPr marL="742950" indent="-285750" eaLnBrk="0" hangingPunct="0">
              <a:defRPr sz="1000" b="1">
                <a:solidFill>
                  <a:schemeClr val="tx1"/>
                </a:solidFill>
                <a:latin typeface="Arial" panose="020B0604020202020204" pitchFamily="34" charset="0"/>
              </a:defRPr>
            </a:lvl2pPr>
            <a:lvl3pPr marL="1143000" indent="-228600" eaLnBrk="0" hangingPunct="0">
              <a:defRPr sz="1000" b="1">
                <a:solidFill>
                  <a:schemeClr val="tx1"/>
                </a:solidFill>
                <a:latin typeface="Arial" panose="020B0604020202020204" pitchFamily="34" charset="0"/>
              </a:defRPr>
            </a:lvl3pPr>
            <a:lvl4pPr marL="1600200" indent="-228600" eaLnBrk="0" hangingPunct="0">
              <a:defRPr sz="1000" b="1">
                <a:solidFill>
                  <a:schemeClr val="tx1"/>
                </a:solidFill>
                <a:latin typeface="Arial" panose="020B0604020202020204" pitchFamily="34" charset="0"/>
              </a:defRPr>
            </a:lvl4pPr>
            <a:lvl5pPr marL="2057400" indent="-228600" eaLnBrk="0" hangingPunct="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2000" dirty="0"/>
              <a:t>protocol</a:t>
            </a:r>
          </a:p>
        </p:txBody>
      </p:sp>
      <p:sp>
        <p:nvSpPr>
          <p:cNvPr id="27658" name="AutoShape 16"/>
          <p:cNvSpPr>
            <a:spLocks/>
          </p:cNvSpPr>
          <p:nvPr/>
        </p:nvSpPr>
        <p:spPr bwMode="auto">
          <a:xfrm>
            <a:off x="2513939" y="5024956"/>
            <a:ext cx="1864100" cy="396487"/>
          </a:xfrm>
          <a:prstGeom prst="borderCallout2">
            <a:avLst>
              <a:gd name="adj1" fmla="val 42856"/>
              <a:gd name="adj2" fmla="val -8333"/>
              <a:gd name="adj3" fmla="val 42856"/>
              <a:gd name="adj4" fmla="val -20662"/>
              <a:gd name="adj5" fmla="val -128569"/>
              <a:gd name="adj6"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000" b="1">
                <a:solidFill>
                  <a:schemeClr val="tx1"/>
                </a:solidFill>
                <a:latin typeface="Arial" panose="020B0604020202020204" pitchFamily="34" charset="0"/>
              </a:defRPr>
            </a:lvl1pPr>
            <a:lvl2pPr marL="742950" indent="-285750" eaLnBrk="0" hangingPunct="0">
              <a:defRPr sz="1000" b="1">
                <a:solidFill>
                  <a:schemeClr val="tx1"/>
                </a:solidFill>
                <a:latin typeface="Arial" panose="020B0604020202020204" pitchFamily="34" charset="0"/>
              </a:defRPr>
            </a:lvl2pPr>
            <a:lvl3pPr marL="1143000" indent="-228600" eaLnBrk="0" hangingPunct="0">
              <a:defRPr sz="1000" b="1">
                <a:solidFill>
                  <a:schemeClr val="tx1"/>
                </a:solidFill>
                <a:latin typeface="Arial" panose="020B0604020202020204" pitchFamily="34" charset="0"/>
              </a:defRPr>
            </a:lvl3pPr>
            <a:lvl4pPr marL="1600200" indent="-228600" eaLnBrk="0" hangingPunct="0">
              <a:defRPr sz="1000" b="1">
                <a:solidFill>
                  <a:schemeClr val="tx1"/>
                </a:solidFill>
                <a:latin typeface="Arial" panose="020B0604020202020204" pitchFamily="34" charset="0"/>
              </a:defRPr>
            </a:lvl4pPr>
            <a:lvl5pPr marL="2057400" indent="-228600" eaLnBrk="0" hangingPunct="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2000" dirty="0"/>
              <a:t>IP address</a:t>
            </a:r>
          </a:p>
        </p:txBody>
      </p:sp>
      <p:sp>
        <p:nvSpPr>
          <p:cNvPr id="27659" name="AutoShape 17"/>
          <p:cNvSpPr>
            <a:spLocks/>
          </p:cNvSpPr>
          <p:nvPr/>
        </p:nvSpPr>
        <p:spPr bwMode="auto">
          <a:xfrm rot="5400000">
            <a:off x="381000" y="3200400"/>
            <a:ext cx="76200" cy="381000"/>
          </a:xfrm>
          <a:prstGeom prst="leftBracket">
            <a:avLst>
              <a:gd name="adj" fmla="val 41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000" b="1">
                <a:solidFill>
                  <a:schemeClr val="tx1"/>
                </a:solidFill>
                <a:latin typeface="Arial" panose="020B0604020202020204" pitchFamily="34" charset="0"/>
              </a:defRPr>
            </a:lvl1pPr>
            <a:lvl2pPr marL="742950" indent="-285750" eaLnBrk="0" hangingPunct="0">
              <a:defRPr sz="1000" b="1">
                <a:solidFill>
                  <a:schemeClr val="tx1"/>
                </a:solidFill>
                <a:latin typeface="Arial" panose="020B0604020202020204" pitchFamily="34" charset="0"/>
              </a:defRPr>
            </a:lvl2pPr>
            <a:lvl3pPr marL="1143000" indent="-228600" eaLnBrk="0" hangingPunct="0">
              <a:defRPr sz="1000" b="1">
                <a:solidFill>
                  <a:schemeClr val="tx1"/>
                </a:solidFill>
                <a:latin typeface="Arial" panose="020B0604020202020204" pitchFamily="34" charset="0"/>
              </a:defRPr>
            </a:lvl3pPr>
            <a:lvl4pPr marL="1600200" indent="-228600" eaLnBrk="0" hangingPunct="0">
              <a:defRPr sz="1000" b="1">
                <a:solidFill>
                  <a:schemeClr val="tx1"/>
                </a:solidFill>
                <a:latin typeface="Arial" panose="020B0604020202020204" pitchFamily="34" charset="0"/>
              </a:defRPr>
            </a:lvl4pPr>
            <a:lvl5pPr marL="2057400" indent="-228600" eaLnBrk="0" hangingPunct="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endParaRPr lang="en-US" altLang="en-US"/>
          </a:p>
        </p:txBody>
      </p:sp>
      <p:sp>
        <p:nvSpPr>
          <p:cNvPr id="27660" name="AutoShape 18"/>
          <p:cNvSpPr>
            <a:spLocks/>
          </p:cNvSpPr>
          <p:nvPr/>
        </p:nvSpPr>
        <p:spPr bwMode="auto">
          <a:xfrm rot="5400000">
            <a:off x="2868543" y="1974056"/>
            <a:ext cx="134938" cy="2819400"/>
          </a:xfrm>
          <a:prstGeom prst="leftBracket">
            <a:avLst>
              <a:gd name="adj" fmla="val 17411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000" b="1">
                <a:solidFill>
                  <a:schemeClr val="tx1"/>
                </a:solidFill>
                <a:latin typeface="Arial" panose="020B0604020202020204" pitchFamily="34" charset="0"/>
              </a:defRPr>
            </a:lvl1pPr>
            <a:lvl2pPr marL="742950" indent="-285750" eaLnBrk="0" hangingPunct="0">
              <a:defRPr sz="1000" b="1">
                <a:solidFill>
                  <a:schemeClr val="tx1"/>
                </a:solidFill>
                <a:latin typeface="Arial" panose="020B0604020202020204" pitchFamily="34" charset="0"/>
              </a:defRPr>
            </a:lvl2pPr>
            <a:lvl3pPr marL="1143000" indent="-228600" eaLnBrk="0" hangingPunct="0">
              <a:defRPr sz="1000" b="1">
                <a:solidFill>
                  <a:schemeClr val="tx1"/>
                </a:solidFill>
                <a:latin typeface="Arial" panose="020B0604020202020204" pitchFamily="34" charset="0"/>
              </a:defRPr>
            </a:lvl3pPr>
            <a:lvl4pPr marL="1600200" indent="-228600" eaLnBrk="0" hangingPunct="0">
              <a:defRPr sz="1000" b="1">
                <a:solidFill>
                  <a:schemeClr val="tx1"/>
                </a:solidFill>
                <a:latin typeface="Arial" panose="020B0604020202020204" pitchFamily="34" charset="0"/>
              </a:defRPr>
            </a:lvl4pPr>
            <a:lvl5pPr marL="2057400" indent="-228600" eaLnBrk="0" hangingPunct="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endParaRPr lang="en-US" altLang="en-US"/>
          </a:p>
        </p:txBody>
      </p:sp>
      <p:sp>
        <p:nvSpPr>
          <p:cNvPr id="27661" name="AutoShape 19"/>
          <p:cNvSpPr>
            <a:spLocks/>
          </p:cNvSpPr>
          <p:nvPr/>
        </p:nvSpPr>
        <p:spPr bwMode="auto">
          <a:xfrm>
            <a:off x="783128" y="2068115"/>
            <a:ext cx="1371600" cy="342900"/>
          </a:xfrm>
          <a:prstGeom prst="borderCallout2">
            <a:avLst>
              <a:gd name="adj1" fmla="val 42856"/>
              <a:gd name="adj2" fmla="val -8333"/>
              <a:gd name="adj3" fmla="val 42856"/>
              <a:gd name="adj4" fmla="val -16495"/>
              <a:gd name="adj5" fmla="val 357144"/>
              <a:gd name="adj6"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000" b="1">
                <a:solidFill>
                  <a:schemeClr val="tx1"/>
                </a:solidFill>
                <a:latin typeface="Arial" panose="020B0604020202020204" pitchFamily="34" charset="0"/>
              </a:defRPr>
            </a:lvl1pPr>
            <a:lvl2pPr marL="742950" indent="-285750" eaLnBrk="0" hangingPunct="0">
              <a:defRPr sz="1000" b="1">
                <a:solidFill>
                  <a:schemeClr val="tx1"/>
                </a:solidFill>
                <a:latin typeface="Arial" panose="020B0604020202020204" pitchFamily="34" charset="0"/>
              </a:defRPr>
            </a:lvl2pPr>
            <a:lvl3pPr marL="1143000" indent="-228600" eaLnBrk="0" hangingPunct="0">
              <a:defRPr sz="1000" b="1">
                <a:solidFill>
                  <a:schemeClr val="tx1"/>
                </a:solidFill>
                <a:latin typeface="Arial" panose="020B0604020202020204" pitchFamily="34" charset="0"/>
              </a:defRPr>
            </a:lvl3pPr>
            <a:lvl4pPr marL="1600200" indent="-228600" eaLnBrk="0" hangingPunct="0">
              <a:defRPr sz="1000" b="1">
                <a:solidFill>
                  <a:schemeClr val="tx1"/>
                </a:solidFill>
                <a:latin typeface="Arial" panose="020B0604020202020204" pitchFamily="34" charset="0"/>
              </a:defRPr>
            </a:lvl4pPr>
            <a:lvl5pPr marL="2057400" indent="-228600" eaLnBrk="0" hangingPunct="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2000" dirty="0"/>
              <a:t>protocol</a:t>
            </a:r>
            <a:endParaRPr lang="en-US" altLang="en-US" sz="1100" dirty="0"/>
          </a:p>
        </p:txBody>
      </p:sp>
      <p:sp>
        <p:nvSpPr>
          <p:cNvPr id="27662" name="AutoShape 20"/>
          <p:cNvSpPr>
            <a:spLocks/>
          </p:cNvSpPr>
          <p:nvPr/>
        </p:nvSpPr>
        <p:spPr bwMode="auto">
          <a:xfrm>
            <a:off x="2757055" y="1528543"/>
            <a:ext cx="1295400" cy="722313"/>
          </a:xfrm>
          <a:prstGeom prst="borderCallout2">
            <a:avLst>
              <a:gd name="adj1" fmla="val 27273"/>
              <a:gd name="adj2" fmla="val -8333"/>
              <a:gd name="adj3" fmla="val 27273"/>
              <a:gd name="adj4" fmla="val -12500"/>
              <a:gd name="adj5" fmla="val 245454"/>
              <a:gd name="adj6"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000" b="1">
                <a:solidFill>
                  <a:schemeClr val="tx1"/>
                </a:solidFill>
                <a:latin typeface="Arial" panose="020B0604020202020204" pitchFamily="34" charset="0"/>
              </a:defRPr>
            </a:lvl1pPr>
            <a:lvl2pPr marL="742950" indent="-285750" eaLnBrk="0" hangingPunct="0">
              <a:defRPr sz="1000" b="1">
                <a:solidFill>
                  <a:schemeClr val="tx1"/>
                </a:solidFill>
                <a:latin typeface="Arial" panose="020B0604020202020204" pitchFamily="34" charset="0"/>
              </a:defRPr>
            </a:lvl2pPr>
            <a:lvl3pPr marL="1143000" indent="-228600" eaLnBrk="0" hangingPunct="0">
              <a:defRPr sz="1000" b="1">
                <a:solidFill>
                  <a:schemeClr val="tx1"/>
                </a:solidFill>
                <a:latin typeface="Arial" panose="020B0604020202020204" pitchFamily="34" charset="0"/>
              </a:defRPr>
            </a:lvl3pPr>
            <a:lvl4pPr marL="1600200" indent="-228600" eaLnBrk="0" hangingPunct="0">
              <a:defRPr sz="1000" b="1">
                <a:solidFill>
                  <a:schemeClr val="tx1"/>
                </a:solidFill>
                <a:latin typeface="Arial" panose="020B0604020202020204" pitchFamily="34" charset="0"/>
              </a:defRPr>
            </a:lvl4pPr>
            <a:lvl5pPr marL="2057400" indent="-228600" eaLnBrk="0" hangingPunct="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algn="ctr" eaLnBrk="1" hangingPunct="1"/>
            <a:r>
              <a:rPr lang="en-US" altLang="en-US" sz="2000" dirty="0"/>
              <a:t>domain</a:t>
            </a:r>
            <a:r>
              <a:rPr lang="en-US" altLang="en-US" dirty="0"/>
              <a:t> </a:t>
            </a:r>
            <a:r>
              <a:rPr lang="en-US" altLang="en-US" sz="2000" dirty="0"/>
              <a:t>name</a:t>
            </a:r>
            <a:endParaRPr lang="en-US" altLang="en-US" dirty="0"/>
          </a:p>
        </p:txBody>
      </p:sp>
    </p:spTree>
    <p:extLst>
      <p:ext uri="{BB962C8B-B14F-4D97-AF65-F5344CB8AC3E}">
        <p14:creationId xmlns:p14="http://schemas.microsoft.com/office/powerpoint/2010/main" val="667423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Footer Placeholder 3"/>
          <p:cNvSpPr>
            <a:spLocks noGrp="1"/>
          </p:cNvSpPr>
          <p:nvPr>
            <p:ph type="ftr" sz="quarter" idx="11"/>
          </p:nvPr>
        </p:nvSpPr>
        <p:spPr>
          <a:noFill/>
        </p:spPr>
        <p:txBody>
          <a:bodyPr/>
          <a:lstStyle>
            <a:lvl1pPr eaLnBrk="0" hangingPunct="0">
              <a:defRPr sz="1000" b="1">
                <a:solidFill>
                  <a:schemeClr val="tx1"/>
                </a:solidFill>
                <a:latin typeface="Arial" panose="020B0604020202020204" pitchFamily="34" charset="0"/>
              </a:defRPr>
            </a:lvl1pPr>
            <a:lvl2pPr marL="742950" indent="-285750" eaLnBrk="0" hangingPunct="0">
              <a:defRPr sz="1000" b="1">
                <a:solidFill>
                  <a:schemeClr val="tx1"/>
                </a:solidFill>
                <a:latin typeface="Arial" panose="020B0604020202020204" pitchFamily="34" charset="0"/>
              </a:defRPr>
            </a:lvl2pPr>
            <a:lvl3pPr marL="1143000" indent="-228600" eaLnBrk="0" hangingPunct="0">
              <a:defRPr sz="1000" b="1">
                <a:solidFill>
                  <a:schemeClr val="tx1"/>
                </a:solidFill>
                <a:latin typeface="Arial" panose="020B0604020202020204" pitchFamily="34" charset="0"/>
              </a:defRPr>
            </a:lvl3pPr>
            <a:lvl4pPr marL="1600200" indent="-228600" eaLnBrk="0" hangingPunct="0">
              <a:defRPr sz="1000" b="1">
                <a:solidFill>
                  <a:schemeClr val="tx1"/>
                </a:solidFill>
                <a:latin typeface="Arial" panose="020B0604020202020204" pitchFamily="34" charset="0"/>
              </a:defRPr>
            </a:lvl4pPr>
            <a:lvl5pPr marL="2057400" indent="-228600" eaLnBrk="0" hangingPunct="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endParaRPr lang="en-US" altLang="en-US" sz="1400" dirty="0">
              <a:solidFill>
                <a:schemeClr val="bg1"/>
              </a:solidFill>
            </a:endParaRPr>
          </a:p>
        </p:txBody>
      </p:sp>
      <p:sp>
        <p:nvSpPr>
          <p:cNvPr id="32771" name="Slide Number Placeholder 4"/>
          <p:cNvSpPr>
            <a:spLocks noGrp="1"/>
          </p:cNvSpPr>
          <p:nvPr>
            <p:ph type="sldNum" sz="quarter" idx="12"/>
          </p:nvPr>
        </p:nvSpPr>
        <p:spPr>
          <a:noFill/>
        </p:spPr>
        <p:txBody>
          <a:bodyPr/>
          <a:lstStyle>
            <a:lvl1pPr eaLnBrk="0" hangingPunct="0">
              <a:defRPr sz="1000" b="1">
                <a:solidFill>
                  <a:schemeClr val="tx1"/>
                </a:solidFill>
                <a:latin typeface="Arial" panose="020B0604020202020204" pitchFamily="34" charset="0"/>
              </a:defRPr>
            </a:lvl1pPr>
            <a:lvl2pPr marL="742950" indent="-285750" eaLnBrk="0" hangingPunct="0">
              <a:defRPr sz="1000" b="1">
                <a:solidFill>
                  <a:schemeClr val="tx1"/>
                </a:solidFill>
                <a:latin typeface="Arial" panose="020B0604020202020204" pitchFamily="34" charset="0"/>
              </a:defRPr>
            </a:lvl2pPr>
            <a:lvl3pPr marL="1143000" indent="-228600" eaLnBrk="0" hangingPunct="0">
              <a:defRPr sz="1000" b="1">
                <a:solidFill>
                  <a:schemeClr val="tx1"/>
                </a:solidFill>
                <a:latin typeface="Arial" panose="020B0604020202020204" pitchFamily="34" charset="0"/>
              </a:defRPr>
            </a:lvl3pPr>
            <a:lvl4pPr marL="1600200" indent="-228600" eaLnBrk="0" hangingPunct="0">
              <a:defRPr sz="1000" b="1">
                <a:solidFill>
                  <a:schemeClr val="tx1"/>
                </a:solidFill>
                <a:latin typeface="Arial" panose="020B0604020202020204" pitchFamily="34" charset="0"/>
              </a:defRPr>
            </a:lvl4pPr>
            <a:lvl5pPr marL="2057400" indent="-228600" eaLnBrk="0" hangingPunct="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fld id="{45C012DE-B6F2-4471-80C6-C95B28220FD6}" type="slidenum">
              <a:rPr lang="en-US" altLang="en-US" sz="1400">
                <a:solidFill>
                  <a:schemeClr val="tx2"/>
                </a:solidFill>
              </a:rPr>
              <a:pPr eaLnBrk="1" hangingPunct="1"/>
              <a:t>9</a:t>
            </a:fld>
            <a:endParaRPr lang="en-US" altLang="en-US" sz="1400">
              <a:solidFill>
                <a:schemeClr val="tx2"/>
              </a:solidFill>
            </a:endParaRPr>
          </a:p>
        </p:txBody>
      </p:sp>
      <p:sp>
        <p:nvSpPr>
          <p:cNvPr id="32772" name="Rectangle 2"/>
          <p:cNvSpPr>
            <a:spLocks noGrp="1" noChangeArrowheads="1"/>
          </p:cNvSpPr>
          <p:nvPr>
            <p:ph type="title" idx="4294967295"/>
          </p:nvPr>
        </p:nvSpPr>
        <p:spPr>
          <a:xfrm>
            <a:off x="865563" y="486227"/>
            <a:ext cx="7543800" cy="646258"/>
          </a:xfrm>
        </p:spPr>
        <p:txBody>
          <a:bodyPr>
            <a:normAutofit/>
          </a:bodyPr>
          <a:lstStyle/>
          <a:p>
            <a:pPr algn="ctr" eaLnBrk="1" hangingPunct="1"/>
            <a:r>
              <a:rPr lang="en-US" altLang="en-US" sz="4000" b="1" dirty="0">
                <a:solidFill>
                  <a:srgbClr val="C00000"/>
                </a:solidFill>
              </a:rPr>
              <a:t>Impact of the Internet and the Web</a:t>
            </a:r>
          </a:p>
        </p:txBody>
      </p:sp>
      <p:sp>
        <p:nvSpPr>
          <p:cNvPr id="76803" name="Rectangle 3"/>
          <p:cNvSpPr>
            <a:spLocks noGrp="1" noChangeArrowheads="1"/>
          </p:cNvSpPr>
          <p:nvPr>
            <p:ph type="body" idx="4294967295"/>
          </p:nvPr>
        </p:nvSpPr>
        <p:spPr>
          <a:xfrm>
            <a:off x="990600" y="1357064"/>
            <a:ext cx="7543800" cy="4022725"/>
          </a:xfrm>
        </p:spPr>
        <p:txBody>
          <a:bodyPr>
            <a:normAutofit/>
          </a:bodyPr>
          <a:lstStyle/>
          <a:p>
            <a:pPr eaLnBrk="1" hangingPunct="1"/>
            <a:r>
              <a:rPr lang="en-US" altLang="en-US" sz="2400" b="1" dirty="0">
                <a:solidFill>
                  <a:srgbClr val="C00000"/>
                </a:solidFill>
              </a:rPr>
              <a:t>Communication</a:t>
            </a:r>
          </a:p>
          <a:p>
            <a:pPr eaLnBrk="1" hangingPunct="1"/>
            <a:r>
              <a:rPr lang="en-US" altLang="en-US" sz="2400" b="1" dirty="0">
                <a:solidFill>
                  <a:srgbClr val="C00000"/>
                </a:solidFill>
              </a:rPr>
              <a:t>Education</a:t>
            </a:r>
          </a:p>
          <a:p>
            <a:pPr eaLnBrk="1" hangingPunct="1"/>
            <a:r>
              <a:rPr lang="en-US" altLang="en-US" sz="2400" b="1" dirty="0">
                <a:solidFill>
                  <a:srgbClr val="C00000"/>
                </a:solidFill>
              </a:rPr>
              <a:t>Entertainment</a:t>
            </a:r>
          </a:p>
          <a:p>
            <a:pPr eaLnBrk="1" hangingPunct="1"/>
            <a:r>
              <a:rPr lang="en-US" altLang="en-US" sz="2400" b="1" dirty="0">
                <a:solidFill>
                  <a:srgbClr val="C00000"/>
                </a:solidFill>
              </a:rPr>
              <a:t>Business</a:t>
            </a:r>
          </a:p>
        </p:txBody>
      </p:sp>
      <p:pic>
        <p:nvPicPr>
          <p:cNvPr id="32774" name="Picture 9" descr="Fig01-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2544" y="1132485"/>
            <a:ext cx="3352800" cy="251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0" descr="Fig01-1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763838"/>
            <a:ext cx="3352800" cy="251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8" descr="Fig01-16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382" y="3763839"/>
            <a:ext cx="3352800" cy="251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7912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blinds(horizontal)">
                                      <p:cBhvr>
                                        <p:cTn id="7" dur="500"/>
                                        <p:tgtEl>
                                          <p:spTgt spid="768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6803">
                                            <p:txEl>
                                              <p:pRg st="1" end="1"/>
                                            </p:txEl>
                                          </p:spTgt>
                                        </p:tgtEl>
                                        <p:attrNameLst>
                                          <p:attrName>style.visibility</p:attrName>
                                        </p:attrNameLst>
                                      </p:cBhvr>
                                      <p:to>
                                        <p:strVal val="visible"/>
                                      </p:to>
                                    </p:set>
                                    <p:animEffect transition="in" filter="blinds(horizontal)">
                                      <p:cBhvr>
                                        <p:cTn id="12" dur="500"/>
                                        <p:tgtEl>
                                          <p:spTgt spid="768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6803">
                                            <p:txEl>
                                              <p:pRg st="2" end="2"/>
                                            </p:txEl>
                                          </p:spTgt>
                                        </p:tgtEl>
                                        <p:attrNameLst>
                                          <p:attrName>style.visibility</p:attrName>
                                        </p:attrNameLst>
                                      </p:cBhvr>
                                      <p:to>
                                        <p:strVal val="visible"/>
                                      </p:to>
                                    </p:set>
                                    <p:animEffect transition="in" filter="blinds(horizontal)">
                                      <p:cBhvr>
                                        <p:cTn id="17" dur="500"/>
                                        <p:tgtEl>
                                          <p:spTgt spid="768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6803">
                                            <p:txEl>
                                              <p:pRg st="3" end="3"/>
                                            </p:txEl>
                                          </p:spTgt>
                                        </p:tgtEl>
                                        <p:attrNameLst>
                                          <p:attrName>style.visibility</p:attrName>
                                        </p:attrNameLst>
                                      </p:cBhvr>
                                      <p:to>
                                        <p:strVal val="visible"/>
                                      </p:to>
                                    </p:set>
                                    <p:animEffect transition="in" filter="blinds(horizontal)">
                                      <p:cBhvr>
                                        <p:cTn id="22" dur="500"/>
                                        <p:tgtEl>
                                          <p:spTgt spid="768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utoUpdateAnimBg="0"/>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309</TotalTime>
  <Words>372</Words>
  <Application>Microsoft Office PowerPoint</Application>
  <PresentationFormat>On-screen Show (4:3)</PresentationFormat>
  <Paragraphs>84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Comic Sans MS</vt:lpstr>
      <vt:lpstr>Retrospect</vt:lpstr>
      <vt:lpstr>HTML Coding</vt:lpstr>
      <vt:lpstr>The Internet</vt:lpstr>
      <vt:lpstr>A Brief History of the Internet:</vt:lpstr>
      <vt:lpstr>A Brief History of the Internet:</vt:lpstr>
      <vt:lpstr>A Brief History of the Internet:</vt:lpstr>
      <vt:lpstr>A Brief History of the Internet:</vt:lpstr>
      <vt:lpstr>PowerPoint Presentation</vt:lpstr>
      <vt:lpstr>Web Browsers </vt:lpstr>
      <vt:lpstr>Impact of the Internet and the Web</vt:lpstr>
      <vt:lpstr>Tools for Creating Web Pages</vt:lpstr>
      <vt:lpstr>Basic HTML Structure</vt:lpstr>
      <vt:lpstr>WYSIWYG</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HTML Coding</dc:title>
  <dc:creator>Matt Rocha</dc:creator>
  <cp:lastModifiedBy>Matt Rocha</cp:lastModifiedBy>
  <cp:revision>18</cp:revision>
  <dcterms:created xsi:type="dcterms:W3CDTF">2019-02-18T04:16:52Z</dcterms:created>
  <dcterms:modified xsi:type="dcterms:W3CDTF">2019-02-20T17:12:16Z</dcterms:modified>
</cp:coreProperties>
</file>